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7" r:id="rId3"/>
    <p:sldId id="257" r:id="rId4"/>
    <p:sldId id="258" r:id="rId5"/>
    <p:sldId id="259" r:id="rId6"/>
    <p:sldId id="261" r:id="rId7"/>
    <p:sldId id="267" r:id="rId8"/>
    <p:sldId id="268" r:id="rId9"/>
    <p:sldId id="260" r:id="rId10"/>
    <p:sldId id="270" r:id="rId11"/>
    <p:sldId id="289" r:id="rId12"/>
    <p:sldId id="269" r:id="rId13"/>
    <p:sldId id="274" r:id="rId14"/>
    <p:sldId id="271" r:id="rId15"/>
    <p:sldId id="275" r:id="rId16"/>
    <p:sldId id="285" r:id="rId17"/>
    <p:sldId id="272" r:id="rId18"/>
    <p:sldId id="291" r:id="rId19"/>
    <p:sldId id="295" r:id="rId20"/>
    <p:sldId id="296" r:id="rId21"/>
    <p:sldId id="297" r:id="rId22"/>
    <p:sldId id="288" r:id="rId23"/>
    <p:sldId id="283" r:id="rId24"/>
    <p:sldId id="29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5B9BD5"/>
    <a:srgbClr val="FFE497"/>
    <a:srgbClr val="02FC0E"/>
    <a:srgbClr val="9CE8FA"/>
    <a:srgbClr val="98FE9D"/>
    <a:srgbClr val="FFDA71"/>
    <a:srgbClr val="F9D700"/>
    <a:srgbClr val="619D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5" autoAdjust="0"/>
    <p:restoredTop sz="86824" autoAdjust="0"/>
  </p:normalViewPr>
  <p:slideViewPr>
    <p:cSldViewPr snapToGrid="0">
      <p:cViewPr varScale="1">
        <p:scale>
          <a:sx n="73" d="100"/>
          <a:sy n="73" d="100"/>
        </p:scale>
        <p:origin x="7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A68C6-73CB-4459-9286-0629BC03F326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4F145-E3B0-4CDB-85B0-FCAFF3A8E4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05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SSAFY </a:t>
            </a:r>
            <a:r>
              <a:rPr lang="ko-KR" altLang="en-US" dirty="0"/>
              <a:t>대전 </a:t>
            </a:r>
            <a:r>
              <a:rPr lang="en-US" altLang="ko-KR" dirty="0"/>
              <a:t>2</a:t>
            </a:r>
            <a:r>
              <a:rPr lang="ko-KR" altLang="en-US" dirty="0"/>
              <a:t>기 </a:t>
            </a:r>
            <a:r>
              <a:rPr lang="en-US" altLang="ko-KR" dirty="0"/>
              <a:t>DEVENGERS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SSAFY </a:t>
            </a:r>
            <a:r>
              <a:rPr lang="ko-KR" altLang="en-US" dirty="0"/>
              <a:t>작은 도서관의 가치 창출을 위해 </a:t>
            </a:r>
            <a:r>
              <a:rPr lang="en-US" altLang="ko-KR" dirty="0"/>
              <a:t>BOOK SSAFY</a:t>
            </a:r>
            <a:r>
              <a:rPr lang="ko-KR" altLang="en-US" dirty="0"/>
              <a:t>를 제안합니다</a:t>
            </a:r>
            <a:r>
              <a:rPr lang="en-US" altLang="ko-KR" dirty="0"/>
              <a:t>. </a:t>
            </a:r>
            <a:r>
              <a:rPr lang="ko-KR" altLang="en-US" dirty="0"/>
              <a:t>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6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구체적으로 고객의 경우 실시간으로 도서현황을 파악하는 것과 간편한 대여 및 반납</a:t>
            </a:r>
            <a:r>
              <a:rPr lang="en-US" altLang="ko-KR" dirty="0"/>
              <a:t>, </a:t>
            </a:r>
            <a:r>
              <a:rPr lang="ko-KR" altLang="en-US" dirty="0"/>
              <a:t>도서신청 절차를 제공하는 것을 목표로 합니다</a:t>
            </a:r>
            <a:r>
              <a:rPr lang="en-US" altLang="ko-KR" dirty="0"/>
              <a:t>. </a:t>
            </a:r>
            <a:r>
              <a:rPr lang="ko-KR" altLang="en-US" dirty="0"/>
              <a:t>대여 및 반납을 본인 휴대폰으로 </a:t>
            </a:r>
            <a:r>
              <a:rPr lang="en-US" altLang="ko-KR" dirty="0"/>
              <a:t>QR</a:t>
            </a:r>
            <a:r>
              <a:rPr lang="ko-KR" altLang="en-US" dirty="0"/>
              <a:t>코드를 스캔하여 자동 진행되게 하고</a:t>
            </a:r>
            <a:r>
              <a:rPr lang="en-US" altLang="ko-KR" dirty="0"/>
              <a:t>, </a:t>
            </a:r>
            <a:r>
              <a:rPr lang="ko-KR" altLang="en-US" dirty="0"/>
              <a:t>도서 신청의 경우 </a:t>
            </a:r>
            <a:r>
              <a:rPr lang="en-US" altLang="ko-KR" dirty="0"/>
              <a:t>NAVER API</a:t>
            </a:r>
            <a:r>
              <a:rPr lang="ko-KR" altLang="en-US" dirty="0"/>
              <a:t>를 활용하여 도서검색을 할 수 있도록 하여 이용간 편의성을 제고하였습니다</a:t>
            </a:r>
            <a:r>
              <a:rPr lang="en-US" altLang="ko-KR" dirty="0"/>
              <a:t>. </a:t>
            </a:r>
            <a:r>
              <a:rPr lang="ko-KR" altLang="en-US" dirty="0"/>
              <a:t>이외에도 맞춤도서</a:t>
            </a:r>
            <a:r>
              <a:rPr lang="en-US" altLang="ko-KR" dirty="0"/>
              <a:t>, </a:t>
            </a:r>
            <a:r>
              <a:rPr lang="ko-KR" altLang="en-US" dirty="0"/>
              <a:t>베스트 도서 등 다양한 정보를 제공하고 도서 </a:t>
            </a:r>
            <a:r>
              <a:rPr lang="ko-KR" altLang="en-US" dirty="0" err="1"/>
              <a:t>찜하기</a:t>
            </a:r>
            <a:r>
              <a:rPr lang="ko-KR" altLang="en-US" dirty="0"/>
              <a:t> 기능으로 대여상태에 있는 도서가 반납될 시 알림을 받을 수 있도록 하여 이용간 편의성이 제고하였습니다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관리자의 경우</a:t>
            </a:r>
            <a:r>
              <a:rPr lang="en-US" altLang="ko-KR" dirty="0"/>
              <a:t>, </a:t>
            </a:r>
            <a:r>
              <a:rPr lang="ko-KR" altLang="en-US" dirty="0"/>
              <a:t>마찬가지로 실시간으로 도서현황을 파악하는 것과 도서의 대여</a:t>
            </a:r>
            <a:r>
              <a:rPr lang="en-US" altLang="ko-KR" dirty="0"/>
              <a:t>, </a:t>
            </a:r>
            <a:r>
              <a:rPr lang="ko-KR" altLang="en-US" dirty="0"/>
              <a:t>반납</a:t>
            </a:r>
            <a:r>
              <a:rPr lang="en-US" altLang="ko-KR" dirty="0"/>
              <a:t>, </a:t>
            </a:r>
            <a:r>
              <a:rPr lang="ko-KR" altLang="en-US" dirty="0"/>
              <a:t>연체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r>
              <a:rPr lang="en-US" altLang="ko-KR" dirty="0"/>
              <a:t> </a:t>
            </a:r>
            <a:r>
              <a:rPr lang="ko-KR" altLang="en-US" dirty="0"/>
              <a:t>그리고 신청 정보를 실시간으로 파악할 수 있도록 하여 효율적인 관리가 가능하도록 하였습니다</a:t>
            </a:r>
            <a:r>
              <a:rPr lang="en-US" altLang="ko-KR" dirty="0"/>
              <a:t>. </a:t>
            </a:r>
            <a:r>
              <a:rPr lang="ko-KR" altLang="en-US" dirty="0"/>
              <a:t>또한 관리자의 주요 업무인 도서 등록의 경우 단권 등록과 </a:t>
            </a:r>
            <a:r>
              <a:rPr lang="ko-KR" altLang="en-US" dirty="0" err="1"/>
              <a:t>여러권</a:t>
            </a:r>
            <a:r>
              <a:rPr lang="ko-KR" altLang="en-US" dirty="0"/>
              <a:t> 등록의 기능을 두어 해당 상황에 따라 적절히 활용할 수 있도록 하였고 </a:t>
            </a:r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 err="1"/>
              <a:t>여러권</a:t>
            </a:r>
            <a:r>
              <a:rPr lang="ko-KR" altLang="en-US" dirty="0"/>
              <a:t> 등록의 경우 엑셀을 주로 활용하는 관리자의 편의성 제고를 위해 엑셀 파일을 그대로 업로드하여 등록할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50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시스템 아키텍처는 다음과 같습니다</a:t>
            </a:r>
            <a:r>
              <a:rPr lang="en-US" altLang="ko-KR" dirty="0"/>
              <a:t>. </a:t>
            </a:r>
            <a:r>
              <a:rPr lang="ko-KR" altLang="en-US" dirty="0"/>
              <a:t>저희는 교육생 서비스와 관리자 서비스를 제공하고 있으며 각각 독립된 포트에서 구동되고 있습니다</a:t>
            </a:r>
            <a:r>
              <a:rPr lang="en-US" altLang="ko-KR" dirty="0"/>
              <a:t>. WAS</a:t>
            </a:r>
            <a:r>
              <a:rPr lang="ko-KR" altLang="en-US" dirty="0"/>
              <a:t>로는 </a:t>
            </a:r>
            <a:r>
              <a:rPr lang="ko-KR" altLang="en-US" dirty="0" err="1"/>
              <a:t>엔진엑스를</a:t>
            </a:r>
            <a:r>
              <a:rPr lang="ko-KR" altLang="en-US" dirty="0"/>
              <a:t> 사용하고 있고 </a:t>
            </a:r>
            <a:r>
              <a:rPr lang="en-US" altLang="ko-KR" dirty="0"/>
              <a:t>Vue.js</a:t>
            </a:r>
            <a:r>
              <a:rPr lang="ko-KR" altLang="en-US" dirty="0"/>
              <a:t>와 </a:t>
            </a:r>
            <a:r>
              <a:rPr lang="en-US" altLang="ko-KR" dirty="0"/>
              <a:t>Spring, MySQL</a:t>
            </a:r>
            <a:r>
              <a:rPr lang="ko-KR" altLang="en-US" dirty="0"/>
              <a:t>로 각각 프론트 엔드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en-US" altLang="ko-KR" dirty="0"/>
              <a:t>, </a:t>
            </a:r>
            <a:r>
              <a:rPr lang="ko-KR" altLang="en-US" dirty="0"/>
              <a:t>데이터 베이스를 구현하였습니다</a:t>
            </a:r>
            <a:r>
              <a:rPr lang="en-US" altLang="ko-KR" dirty="0"/>
              <a:t>. </a:t>
            </a:r>
            <a:r>
              <a:rPr lang="ko-KR" altLang="en-US" dirty="0"/>
              <a:t>이외에도 기능에 따라 네이버 </a:t>
            </a:r>
            <a:r>
              <a:rPr lang="en-US" altLang="ko-KR" dirty="0"/>
              <a:t>API</a:t>
            </a:r>
            <a:r>
              <a:rPr lang="ko-KR" altLang="en-US" dirty="0"/>
              <a:t>와</a:t>
            </a:r>
            <a:r>
              <a:rPr lang="en-US" altLang="ko-KR" dirty="0"/>
              <a:t> IBM </a:t>
            </a:r>
            <a:r>
              <a:rPr lang="ko-KR" altLang="en-US" dirty="0"/>
              <a:t>왓슨 어시스턴트</a:t>
            </a:r>
            <a:r>
              <a:rPr lang="en-US" altLang="ko-KR" dirty="0"/>
              <a:t>, </a:t>
            </a:r>
            <a:r>
              <a:rPr lang="ko-KR" altLang="en-US" dirty="0"/>
              <a:t>인스타스캔</a:t>
            </a:r>
            <a:r>
              <a:rPr lang="en-US" altLang="ko-KR" dirty="0"/>
              <a:t>, </a:t>
            </a:r>
            <a:r>
              <a:rPr lang="en-US" altLang="ko-KR" dirty="0" err="1"/>
              <a:t>SheetJS</a:t>
            </a:r>
            <a:r>
              <a:rPr lang="ko-KR" altLang="en-US" dirty="0"/>
              <a:t>를 사용하여 구현하였습니다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37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고객 서비스의 디자인 컨셉은 </a:t>
            </a:r>
            <a:r>
              <a:rPr lang="en-US" altLang="ko-KR" dirty="0"/>
              <a:t>EDU SSAFY</a:t>
            </a:r>
            <a:r>
              <a:rPr lang="ko-KR" altLang="en-US" dirty="0"/>
              <a:t>의 디자인 컨셉으로 디자인하여 교육생들의 사용자 경험이 발휘되도록 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QR</a:t>
            </a:r>
            <a:r>
              <a:rPr lang="ko-KR" altLang="en-US" dirty="0"/>
              <a:t>코드를 통한 대여 및 반납이 주 기능으로 사용되는 서비스이기 때문에 모바일 환경에 최적화된 디자인으로 구성하였으며 </a:t>
            </a:r>
            <a:endParaRPr lang="en-US" altLang="ko-KR" dirty="0"/>
          </a:p>
          <a:p>
            <a:r>
              <a:rPr lang="en-US" altLang="ko-KR" dirty="0"/>
              <a:t>PWA</a:t>
            </a:r>
            <a:r>
              <a:rPr lang="ko-KR" altLang="en-US" dirty="0"/>
              <a:t>기능을 추가하여 모바일 환경에서 편의성을 제고하였습니다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41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교육생 서비스의 주요기능은 다음과 같으며 핵심은 실시간 도서 현황 파악과 간편한 대여 및 반납입니다</a:t>
            </a:r>
            <a:r>
              <a:rPr lang="en-US" altLang="ko-KR" dirty="0"/>
              <a:t>. </a:t>
            </a:r>
            <a:r>
              <a:rPr lang="ko-KR" altLang="en-US" dirty="0"/>
              <a:t>이외에도 간편한 도서신청</a:t>
            </a:r>
            <a:r>
              <a:rPr lang="en-US" altLang="ko-KR" dirty="0"/>
              <a:t>, </a:t>
            </a:r>
            <a:r>
              <a:rPr lang="ko-KR" altLang="en-US" dirty="0" err="1"/>
              <a:t>챗봇을</a:t>
            </a:r>
            <a:r>
              <a:rPr lang="ko-KR" altLang="en-US" dirty="0"/>
              <a:t> 통한 이용정보 제공</a:t>
            </a:r>
            <a:r>
              <a:rPr lang="en-US" altLang="ko-KR" dirty="0"/>
              <a:t>, </a:t>
            </a:r>
            <a:r>
              <a:rPr lang="ko-KR" altLang="en-US" dirty="0"/>
              <a:t>다양한 도서 추천 마지막으로 </a:t>
            </a:r>
            <a:r>
              <a:rPr lang="ko-KR" altLang="en-US" dirty="0" err="1"/>
              <a:t>찜한</a:t>
            </a:r>
            <a:r>
              <a:rPr lang="ko-KR" altLang="en-US" dirty="0"/>
              <a:t> 도서 반납 알림 기능이 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대여 및 반납</a:t>
            </a:r>
            <a:r>
              <a:rPr lang="en-US" altLang="ko-KR" dirty="0"/>
              <a:t>, </a:t>
            </a:r>
            <a:r>
              <a:rPr lang="ko-KR" altLang="en-US" dirty="0"/>
              <a:t>도서 신청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기능을 신뢰도 있는 외부 </a:t>
            </a:r>
            <a:r>
              <a:rPr lang="en-US" altLang="ko-KR" dirty="0"/>
              <a:t>API</a:t>
            </a:r>
            <a:r>
              <a:rPr lang="ko-KR" altLang="en-US" dirty="0"/>
              <a:t>를 통해 구현하여 정확한 동작을 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857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 서비스 디자인 컨셉입니다</a:t>
            </a:r>
            <a:r>
              <a:rPr lang="en-US" altLang="ko-KR" dirty="0"/>
              <a:t>. </a:t>
            </a:r>
            <a:r>
              <a:rPr lang="ko-KR" altLang="en-US" dirty="0"/>
              <a:t>관리자는 도서현황에 대한 다양한 정보를 한눈에 확인할 수 있도록 하기 위해 대시보드 컨셉으로 디자인 하였고 주로 </a:t>
            </a:r>
            <a:r>
              <a:rPr lang="en-US" altLang="ko-KR" dirty="0"/>
              <a:t>PC</a:t>
            </a:r>
            <a:r>
              <a:rPr lang="ko-KR" altLang="en-US" dirty="0"/>
              <a:t>로 작업하는 특성에 맞춰 </a:t>
            </a:r>
            <a:r>
              <a:rPr lang="en-US" altLang="ko-KR" dirty="0"/>
              <a:t>PC</a:t>
            </a:r>
            <a:r>
              <a:rPr lang="ko-KR" altLang="en-US" dirty="0"/>
              <a:t>환경에 최적화하여 디자인하였습니다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페이지에 필요한 정보와 기능을 잘 정돈하여 제공하고 있으며 이는 관리자의 업무 진행 시</a:t>
            </a:r>
            <a:r>
              <a:rPr lang="en-US" altLang="ko-KR" dirty="0"/>
              <a:t>, </a:t>
            </a:r>
            <a:r>
              <a:rPr lang="ko-KR" altLang="en-US" dirty="0"/>
              <a:t>편의성 제고를 </a:t>
            </a:r>
            <a:r>
              <a:rPr lang="ko-KR" altLang="en-US" dirty="0" err="1"/>
              <a:t>목표로하였습니다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99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서비스의 주요기능은 실시간 도서 현황 파악과 간편한 도서등록을 주 기능으로 하였으며</a:t>
            </a:r>
            <a:r>
              <a:rPr lang="en-US" altLang="ko-KR" dirty="0"/>
              <a:t>, </a:t>
            </a:r>
            <a:r>
              <a:rPr lang="ko-KR" altLang="en-US" dirty="0"/>
              <a:t>이외에도 실시간 신청도서 파악</a:t>
            </a:r>
            <a:r>
              <a:rPr lang="en-US" altLang="ko-KR" dirty="0"/>
              <a:t>, </a:t>
            </a:r>
            <a:r>
              <a:rPr lang="ko-KR" altLang="en-US" dirty="0"/>
              <a:t>알림 전송 기능</a:t>
            </a:r>
            <a:r>
              <a:rPr lang="en-US" altLang="ko-KR" dirty="0"/>
              <a:t>, </a:t>
            </a:r>
            <a:r>
              <a:rPr lang="ko-KR" altLang="en-US" dirty="0"/>
              <a:t>실시간 대여</a:t>
            </a:r>
            <a:r>
              <a:rPr lang="en-US" altLang="ko-KR" dirty="0"/>
              <a:t> </a:t>
            </a:r>
            <a:r>
              <a:rPr lang="ko-KR" altLang="en-US" dirty="0"/>
              <a:t>및 반납</a:t>
            </a:r>
            <a:r>
              <a:rPr lang="en-US" altLang="ko-KR" dirty="0"/>
              <a:t>, </a:t>
            </a:r>
            <a:r>
              <a:rPr lang="ko-KR" altLang="en-US" dirty="0"/>
              <a:t>연체의 상태를 파악할 수 있도록 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도서 등록 시 정확한 기능의 동작을 위해 네이버 </a:t>
            </a:r>
            <a:r>
              <a:rPr lang="en-US" altLang="ko-KR" dirty="0"/>
              <a:t>API</a:t>
            </a:r>
            <a:r>
              <a:rPr lang="ko-KR" altLang="en-US" dirty="0"/>
              <a:t>와 </a:t>
            </a:r>
            <a:r>
              <a:rPr lang="en-US" altLang="ko-KR" dirty="0"/>
              <a:t>Sheet JS</a:t>
            </a:r>
            <a:r>
              <a:rPr lang="ko-KR" altLang="en-US" dirty="0"/>
              <a:t>를 사용하였으며 이는 주로 엑셀로 작업하는 관리자의 편의성을 제고할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41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BOOK SSAFY</a:t>
            </a:r>
            <a:r>
              <a:rPr lang="ko-KR" altLang="en-US" dirty="0"/>
              <a:t>는 거듭 언급하였듯</a:t>
            </a:r>
            <a:r>
              <a:rPr lang="en-US" altLang="ko-KR" dirty="0"/>
              <a:t>, </a:t>
            </a:r>
            <a:r>
              <a:rPr lang="ko-KR" altLang="en-US" dirty="0"/>
              <a:t>고객 서비스와 관리자 서비스를 제공하며 각각 모바일 환경과 </a:t>
            </a:r>
            <a:r>
              <a:rPr lang="en-US" altLang="ko-KR" dirty="0"/>
              <a:t>PC</a:t>
            </a:r>
            <a:r>
              <a:rPr lang="ko-KR" altLang="en-US" dirty="0"/>
              <a:t>환경</a:t>
            </a:r>
            <a:r>
              <a:rPr lang="en-US" altLang="ko-KR" dirty="0"/>
              <a:t>(Chrome)</a:t>
            </a:r>
            <a:r>
              <a:rPr lang="ko-KR" altLang="en-US" dirty="0"/>
              <a:t>에 최적화하였습니다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35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다음의 </a:t>
            </a:r>
            <a:r>
              <a:rPr lang="en-US" altLang="ko-KR" dirty="0"/>
              <a:t>URL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접속하여 </a:t>
            </a:r>
            <a:r>
              <a:rPr lang="en-US" altLang="ko-KR" dirty="0"/>
              <a:t>TEST ID</a:t>
            </a:r>
            <a:r>
              <a:rPr lang="ko-KR" altLang="en-US" dirty="0"/>
              <a:t>를 통해 결과물을 확인하실 수 있으며 도서의 대여 및 반납은 지역별 도서 </a:t>
            </a:r>
            <a:r>
              <a:rPr lang="en-US" altLang="ko-KR" dirty="0"/>
              <a:t>QR</a:t>
            </a:r>
            <a:r>
              <a:rPr lang="ko-KR" altLang="en-US" dirty="0"/>
              <a:t>코드 예시를 통해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</a:t>
            </a:r>
            <a:r>
              <a:rPr lang="ko-KR" altLang="en-US" dirty="0"/>
              <a:t> 관리자의 경우 </a:t>
            </a:r>
            <a:r>
              <a:rPr lang="ko-KR" altLang="en-US" dirty="0" err="1"/>
              <a:t>권한별</a:t>
            </a:r>
            <a:r>
              <a:rPr lang="en-US" altLang="ko-KR" dirty="0"/>
              <a:t>,</a:t>
            </a:r>
            <a:r>
              <a:rPr lang="ko-KR" altLang="en-US" dirty="0"/>
              <a:t> 지역별로 서비스에 다른 정보가 제공되기에 모든 </a:t>
            </a:r>
            <a:r>
              <a:rPr lang="en-US" altLang="ko-KR" dirty="0"/>
              <a:t>TEST ID</a:t>
            </a:r>
            <a:r>
              <a:rPr lang="ko-KR" altLang="en-US" dirty="0"/>
              <a:t>를 사용하여 확인해주시기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792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 서비스의 주요 기능에 따른 결과를 말씀드리겠습니다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실시간 도서현황 파악입니다</a:t>
            </a:r>
            <a:r>
              <a:rPr lang="en-US" altLang="ko-KR" dirty="0"/>
              <a:t>. </a:t>
            </a:r>
            <a:r>
              <a:rPr lang="ko-KR" altLang="en-US" dirty="0"/>
              <a:t>직접 확인해야 파악할 수 있었던 이전과 달리 </a:t>
            </a:r>
            <a:r>
              <a:rPr lang="en-US" altLang="ko-KR" dirty="0"/>
              <a:t>BOOK SSAFY</a:t>
            </a:r>
            <a:r>
              <a:rPr lang="ko-KR" altLang="en-US" dirty="0"/>
              <a:t>의 메인 페이지에 있는 대여 가능 도서를 통해 한번에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QR</a:t>
            </a:r>
            <a:r>
              <a:rPr lang="ko-KR" altLang="en-US" dirty="0"/>
              <a:t>코드를 이용한 대여 및 반납입니다</a:t>
            </a:r>
            <a:r>
              <a:rPr lang="en-US" altLang="ko-KR" dirty="0"/>
              <a:t>. </a:t>
            </a:r>
            <a:r>
              <a:rPr lang="ko-KR" altLang="en-US" dirty="0"/>
              <a:t>기존에 대여 대장 작성을 통해 대여 및 반납을 했지만 </a:t>
            </a:r>
            <a:r>
              <a:rPr lang="en-US" altLang="ko-KR" dirty="0"/>
              <a:t>BOOK SSAFY</a:t>
            </a:r>
            <a:r>
              <a:rPr lang="ko-KR" altLang="en-US" dirty="0"/>
              <a:t>의 </a:t>
            </a:r>
            <a:r>
              <a:rPr lang="en-US" altLang="ko-KR" dirty="0"/>
              <a:t>QR</a:t>
            </a:r>
            <a:r>
              <a:rPr lang="ko-KR" altLang="en-US" dirty="0"/>
              <a:t>코드 리더 기능을 통해 간편하게 도서를 대여 및 반납할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간편한 도서 신청입니다</a:t>
            </a:r>
            <a:r>
              <a:rPr lang="en-US" altLang="ko-KR" dirty="0"/>
              <a:t>. </a:t>
            </a:r>
            <a:r>
              <a:rPr lang="ko-KR" altLang="en-US" dirty="0"/>
              <a:t>기존에 인터넷에서 도서정보를 찾아 그림 </a:t>
            </a:r>
            <a:r>
              <a:rPr lang="en-US" altLang="ko-KR" dirty="0"/>
              <a:t>29</a:t>
            </a:r>
            <a:r>
              <a:rPr lang="ko-KR" altLang="en-US" dirty="0"/>
              <a:t>의 양식에 맞춰 작성하여 신청했지만 </a:t>
            </a:r>
            <a:r>
              <a:rPr lang="en-US" altLang="ko-KR" dirty="0"/>
              <a:t>NAVER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활용한 </a:t>
            </a:r>
            <a:r>
              <a:rPr lang="en-US" altLang="ko-KR" dirty="0"/>
              <a:t>BOOK SSAFY</a:t>
            </a:r>
            <a:r>
              <a:rPr lang="ko-KR" altLang="en-US" dirty="0"/>
              <a:t>의 도서 신청기능을 통해 도서 제목만 입력하여 간편하게 신청할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487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ko-KR" altLang="en-US" dirty="0" err="1"/>
              <a:t>챗봇을</a:t>
            </a:r>
            <a:r>
              <a:rPr lang="ko-KR" altLang="en-US" dirty="0"/>
              <a:t> 통한 이용정보 제공입니다</a:t>
            </a:r>
            <a:r>
              <a:rPr lang="en-US" altLang="ko-KR" dirty="0"/>
              <a:t>. </a:t>
            </a:r>
            <a:r>
              <a:rPr lang="ko-KR" altLang="en-US" dirty="0"/>
              <a:t>기존에는 </a:t>
            </a:r>
            <a:r>
              <a:rPr lang="ko-KR" altLang="en-US" dirty="0" err="1"/>
              <a:t>프로님들께</a:t>
            </a:r>
            <a:r>
              <a:rPr lang="ko-KR" altLang="en-US" dirty="0"/>
              <a:t> 찾아가 문의를 했던 방식에서 </a:t>
            </a:r>
            <a:r>
              <a:rPr lang="ko-KR" altLang="en-US" dirty="0" err="1"/>
              <a:t>챗봇을</a:t>
            </a:r>
            <a:r>
              <a:rPr lang="ko-KR" altLang="en-US" dirty="0"/>
              <a:t> 통해 이용정보를 제공함으로써 신속하게 궁금증을 해결할 수 있게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다섯째</a:t>
            </a:r>
            <a:r>
              <a:rPr lang="en-US" altLang="ko-KR" dirty="0"/>
              <a:t>, </a:t>
            </a:r>
            <a:r>
              <a:rPr lang="ko-KR" altLang="en-US" dirty="0"/>
              <a:t>도서 추천입니다</a:t>
            </a:r>
            <a:r>
              <a:rPr lang="en-US" altLang="ko-KR" dirty="0"/>
              <a:t>. </a:t>
            </a:r>
            <a:r>
              <a:rPr lang="ko-KR" altLang="en-US" dirty="0"/>
              <a:t>기존에는 없던 기능이거나 개인적으로 다른 사람에게 물어보고 추천을 받은 방식을 </a:t>
            </a:r>
            <a:r>
              <a:rPr lang="en-US" altLang="ko-KR" dirty="0"/>
              <a:t>BOOK SSAFY </a:t>
            </a:r>
            <a:r>
              <a:rPr lang="ko-KR" altLang="en-US" dirty="0"/>
              <a:t>메인 페이지에서 추천도서 정보를 얻을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여섯째</a:t>
            </a:r>
            <a:r>
              <a:rPr lang="en-US" altLang="ko-KR" dirty="0"/>
              <a:t>, </a:t>
            </a:r>
            <a:r>
              <a:rPr lang="ko-KR" altLang="en-US" dirty="0" err="1"/>
              <a:t>찜한</a:t>
            </a:r>
            <a:r>
              <a:rPr lang="ko-KR" altLang="en-US" dirty="0"/>
              <a:t> 도서 반납 </a:t>
            </a:r>
            <a:r>
              <a:rPr lang="ko-KR" altLang="en-US" dirty="0" err="1"/>
              <a:t>알림입니다</a:t>
            </a:r>
            <a:r>
              <a:rPr lang="en-US" altLang="ko-KR" dirty="0"/>
              <a:t>. </a:t>
            </a:r>
            <a:r>
              <a:rPr lang="ko-KR" altLang="en-US" dirty="0"/>
              <a:t>기존에 정확히 언제 반납하는지 알기 어려웠던 것에 반해 </a:t>
            </a:r>
            <a:r>
              <a:rPr lang="ko-KR" altLang="en-US" dirty="0" err="1"/>
              <a:t>찜하기</a:t>
            </a:r>
            <a:r>
              <a:rPr lang="ko-KR" altLang="en-US" dirty="0"/>
              <a:t> 기능을 통해 해당 도서가 </a:t>
            </a:r>
            <a:r>
              <a:rPr lang="ko-KR" altLang="en-US" dirty="0" err="1"/>
              <a:t>반납되자마자</a:t>
            </a:r>
            <a:r>
              <a:rPr lang="ko-KR" altLang="en-US" dirty="0"/>
              <a:t> 알림을 받아 해당 도서를 대여할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61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DEVENGERS</a:t>
            </a:r>
            <a:r>
              <a:rPr lang="ko-KR" altLang="en-US" dirty="0"/>
              <a:t>는 </a:t>
            </a:r>
            <a:r>
              <a:rPr lang="en-US" altLang="ko-KR" dirty="0"/>
              <a:t>SSAFY </a:t>
            </a:r>
            <a:r>
              <a:rPr lang="ko-KR" altLang="en-US" dirty="0"/>
              <a:t>대전 </a:t>
            </a:r>
            <a:r>
              <a:rPr lang="en-US" altLang="ko-KR" dirty="0"/>
              <a:t>2</a:t>
            </a:r>
            <a:r>
              <a:rPr lang="ko-KR" altLang="en-US" dirty="0"/>
              <a:t>기 학생들입니다</a:t>
            </a:r>
            <a:r>
              <a:rPr lang="en-US" altLang="ko-KR" dirty="0"/>
              <a:t>. </a:t>
            </a:r>
            <a:r>
              <a:rPr lang="ko-KR" altLang="en-US" dirty="0"/>
              <a:t>그리고 다음과 같이 역할을 담당하여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많은 기능을 빠르고 정확하게 구현하기 위해 애자일 방식에 따라 진행하였으며 제공되는 </a:t>
            </a:r>
            <a:r>
              <a:rPr lang="en-US" altLang="ko-KR" dirty="0"/>
              <a:t>git lab 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en-US" altLang="ko-KR" dirty="0" err="1"/>
              <a:t>jira</a:t>
            </a:r>
            <a:r>
              <a:rPr lang="en-US" altLang="ko-KR" dirty="0"/>
              <a:t> </a:t>
            </a:r>
            <a:r>
              <a:rPr lang="ko-KR" altLang="en-US" dirty="0"/>
              <a:t>시스템으로 원활히 협업하여 프로젝트를 수행했습니다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698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 서비스의 주요 기능에 따른 결과물입니다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실시간 도서현황 파악입니다</a:t>
            </a:r>
            <a:r>
              <a:rPr lang="en-US" altLang="ko-KR" dirty="0"/>
              <a:t>. </a:t>
            </a:r>
            <a:r>
              <a:rPr lang="ko-KR" altLang="en-US" dirty="0"/>
              <a:t>관리자도 마찬가지로 실시간 도서현황을 파악하기 위해 각 교육장의 작은 도서관에서 하던 기능을 사무실 컴퓨터에서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간편한 도서 등록입니다</a:t>
            </a:r>
            <a:r>
              <a:rPr lang="en-US" altLang="ko-KR" dirty="0"/>
              <a:t>. </a:t>
            </a:r>
            <a:r>
              <a:rPr lang="ko-KR" altLang="en-US" dirty="0"/>
              <a:t>기존에 워드</a:t>
            </a:r>
            <a:r>
              <a:rPr lang="en-US" altLang="ko-KR" dirty="0"/>
              <a:t>, </a:t>
            </a:r>
            <a:r>
              <a:rPr lang="ko-KR" altLang="en-US" dirty="0"/>
              <a:t>엑셀 문서를 주고 받으며 도서 등록을 하던 절차를 직접 온라인에서 등록할 수 있게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엑셀 파일 등록입니다</a:t>
            </a:r>
            <a:r>
              <a:rPr lang="en-US" altLang="ko-KR" dirty="0"/>
              <a:t>. </a:t>
            </a:r>
            <a:r>
              <a:rPr lang="ko-KR" altLang="en-US" dirty="0"/>
              <a:t>엑셀 파일에 친숙한 관리자에 맞춰 엑셀 파일을 그대로 등록할 수 있도록 하여 업무를 효율적으로 진행할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064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ko-KR" altLang="en-US" dirty="0"/>
              <a:t>실시간 신청 도서 파악 입니다</a:t>
            </a:r>
            <a:r>
              <a:rPr lang="en-US" altLang="ko-KR" dirty="0"/>
              <a:t>.</a:t>
            </a:r>
            <a:r>
              <a:rPr lang="ko-KR" altLang="en-US" dirty="0"/>
              <a:t> 기존에 양식에 맞춰 작성된 것을 확인하고 취합하여 담당자에게 송부하던 방식을 교육생이 직접 신청한 도서를 한눈에 확인할 수 있게 하여 효율적으로 업무를 수행할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다섯째</a:t>
            </a:r>
            <a:r>
              <a:rPr lang="en-US" altLang="ko-KR" dirty="0"/>
              <a:t>, </a:t>
            </a:r>
            <a:r>
              <a:rPr lang="ko-KR" altLang="en-US" dirty="0"/>
              <a:t>알림 전송 기능입니다</a:t>
            </a:r>
            <a:r>
              <a:rPr lang="en-US" altLang="ko-KR" dirty="0"/>
              <a:t>. </a:t>
            </a:r>
            <a:r>
              <a:rPr lang="ko-KR" altLang="en-US" dirty="0"/>
              <a:t>기존에는 알림 전송 기능이 없어 관리자가 직접 교육생에게 전달하던 방식에서 </a:t>
            </a:r>
            <a:r>
              <a:rPr lang="en-US" altLang="ko-KR" dirty="0"/>
              <a:t>BOOK SSAFY_ADMIN</a:t>
            </a:r>
            <a:r>
              <a:rPr lang="ko-KR" altLang="en-US" dirty="0"/>
              <a:t>에서 알림 보내기 기능을 통해 다양한 알림을 보내어 소통할 수 있게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실시간 도서 상태 파악입니다</a:t>
            </a:r>
            <a:r>
              <a:rPr lang="en-US" altLang="ko-KR" dirty="0"/>
              <a:t>. </a:t>
            </a:r>
            <a:r>
              <a:rPr lang="ko-KR" altLang="en-US" dirty="0"/>
              <a:t>기존에 관리자는 대여 대장을 확인하여 실시간 도서상태를 확인하였던 것에 반해 메인 페이지에서 현황을 바로 확인 할 수 있고 대여</a:t>
            </a:r>
            <a:r>
              <a:rPr lang="en-US" altLang="ko-KR" dirty="0"/>
              <a:t>/</a:t>
            </a:r>
            <a:r>
              <a:rPr lang="ko-KR" altLang="en-US" dirty="0"/>
              <a:t>반납 페이지에서 도서 상태에 따른 현황도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80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서비스화는 기존의 오프라인 서비스의 상당수의 불편한 점을 개선할 수 있으며 새로운 가치를 창출할 수 있습니다</a:t>
            </a:r>
            <a:r>
              <a:rPr lang="en-US" altLang="ko-KR" dirty="0"/>
              <a:t>. BOOK SSAFY </a:t>
            </a:r>
            <a:r>
              <a:rPr lang="ko-KR" altLang="en-US" dirty="0"/>
              <a:t>또한 마찬가지로 기존의 오프라인 서비스를 온라인 서비스화 한 솔루션으로 기존의 목표 달성과 나아가 새로운 가치 창출을 기대할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90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솔루션 </a:t>
            </a:r>
            <a:r>
              <a:rPr lang="en-US" altLang="ko-KR" dirty="0"/>
              <a:t>BOOK SSAFY</a:t>
            </a:r>
            <a:r>
              <a:rPr lang="ko-KR" altLang="en-US" dirty="0"/>
              <a:t>로 기존에 목표하였던 관리자 업무 혁신</a:t>
            </a:r>
            <a:r>
              <a:rPr lang="en-US" altLang="ko-KR" dirty="0"/>
              <a:t>, SSAFY </a:t>
            </a:r>
            <a:r>
              <a:rPr lang="ko-KR" altLang="en-US" dirty="0"/>
              <a:t>작은 도서관 활성화</a:t>
            </a:r>
            <a:r>
              <a:rPr lang="en-US" altLang="ko-KR" dirty="0"/>
              <a:t>, </a:t>
            </a:r>
            <a:r>
              <a:rPr lang="ko-KR" altLang="en-US" dirty="0"/>
              <a:t>자기주도학습 장려 효과를 기대할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추가적으로 데이터의 축적에 따른 빅 데이터 획득과 이를 통한 고객의 니즈 파악 및 서비스 질 향상 또한 기대할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427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</a:t>
            </a:r>
            <a:r>
              <a:rPr lang="en-US" altLang="ko-KR" dirty="0"/>
              <a:t>SSAFY </a:t>
            </a:r>
            <a:r>
              <a:rPr lang="ko-KR" altLang="en-US" dirty="0"/>
              <a:t>작은 도서관 솔루션 </a:t>
            </a:r>
            <a:r>
              <a:rPr lang="en-US" altLang="ko-KR" dirty="0"/>
              <a:t>BOOK SSAFY </a:t>
            </a:r>
            <a:r>
              <a:rPr lang="ko-KR" altLang="en-US" dirty="0"/>
              <a:t>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문의 사항은 </a:t>
            </a:r>
            <a:r>
              <a:rPr lang="en-US" altLang="ko-KR" dirty="0"/>
              <a:t>qkrwjdwn7373@gmail.com</a:t>
            </a:r>
            <a:r>
              <a:rPr lang="ko-KR" altLang="en-US" dirty="0"/>
              <a:t>으로 부탁드립니다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29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다음의 목차에 따라 발표를 진행하며 현재</a:t>
            </a:r>
            <a:r>
              <a:rPr lang="en-US" altLang="ko-KR" dirty="0"/>
              <a:t>, </a:t>
            </a:r>
            <a:r>
              <a:rPr lang="ko-KR" altLang="en-US" dirty="0"/>
              <a:t>작은 도서관의 오프라인 서비스를 온라인 </a:t>
            </a:r>
            <a:r>
              <a:rPr lang="ko-KR" altLang="en-US" dirty="0" err="1"/>
              <a:t>서비스화한</a:t>
            </a:r>
            <a:r>
              <a:rPr lang="ko-KR" altLang="en-US" dirty="0"/>
              <a:t> 솔루션 </a:t>
            </a:r>
            <a:r>
              <a:rPr lang="en-US" altLang="ko-KR" dirty="0"/>
              <a:t>BOOK SSAFY</a:t>
            </a:r>
            <a:r>
              <a:rPr lang="ko-KR" altLang="en-US" dirty="0"/>
              <a:t>에 집중하여 발표하겠습니다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 솔루션 구현에 있어 정교한 설계와 디자인으로 정확한 구현에 집중하였습니다</a:t>
            </a:r>
            <a:r>
              <a:rPr lang="en-US" altLang="ko-KR" sz="12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dirty="0"/>
          </a:p>
          <a:p>
            <a:r>
              <a:rPr lang="ko-KR" altLang="en-US" dirty="0"/>
              <a:t>발표에 앞서 </a:t>
            </a:r>
            <a:r>
              <a:rPr lang="en-US" altLang="ko-KR" dirty="0"/>
              <a:t>USER</a:t>
            </a:r>
            <a:r>
              <a:rPr lang="ko-KR" altLang="en-US" dirty="0"/>
              <a:t>는 </a:t>
            </a:r>
            <a:r>
              <a:rPr lang="en-US" altLang="ko-KR" dirty="0"/>
              <a:t>SSAFY </a:t>
            </a:r>
            <a:r>
              <a:rPr lang="ko-KR" altLang="en-US" dirty="0"/>
              <a:t>교육생</a:t>
            </a:r>
            <a:r>
              <a:rPr lang="en-US" altLang="ko-KR" dirty="0"/>
              <a:t>(</a:t>
            </a:r>
            <a:r>
              <a:rPr lang="ko-KR" altLang="en-US" dirty="0"/>
              <a:t>고객</a:t>
            </a:r>
            <a:r>
              <a:rPr lang="en-US" altLang="ko-KR" dirty="0"/>
              <a:t>)</a:t>
            </a:r>
            <a:r>
              <a:rPr lang="ko-KR" altLang="en-US" dirty="0"/>
              <a:t>을 지칭하고 있으며</a:t>
            </a:r>
            <a:r>
              <a:rPr lang="en-US" altLang="ko-KR" dirty="0"/>
              <a:t>, ADMIN</a:t>
            </a:r>
            <a:r>
              <a:rPr lang="ko-KR" altLang="en-US" dirty="0"/>
              <a:t>은 관리자를 지칭합니다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35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프로젝트 개요입니다</a:t>
            </a:r>
            <a:r>
              <a:rPr lang="en-US" altLang="ko-KR" dirty="0"/>
              <a:t>. SSAFY</a:t>
            </a:r>
            <a:r>
              <a:rPr lang="ko-KR" altLang="en-US" dirty="0"/>
              <a:t>는 각 교육장에 작은 도서관을 두어 교육생들의 자기주도학습을 장려하고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63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작은 도서관의 가치는 무엇일까요</a:t>
            </a:r>
            <a:r>
              <a:rPr lang="en-US" altLang="ko-KR" dirty="0"/>
              <a:t>? </a:t>
            </a:r>
            <a:r>
              <a:rPr lang="ko-KR" altLang="en-US" dirty="0"/>
              <a:t>작은 도서관의 가장 큰 가치는 교육생들의 자기 주도학습을 장려하는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</a:t>
            </a:r>
            <a:r>
              <a:rPr lang="en-US" altLang="ko-KR" dirty="0"/>
              <a:t>, </a:t>
            </a:r>
            <a:r>
              <a:rPr lang="ko-KR" altLang="en-US" dirty="0"/>
              <a:t>교육생들이 다양한 도서를 통해 </a:t>
            </a:r>
            <a:r>
              <a:rPr lang="en-US" altLang="ko-KR" dirty="0"/>
              <a:t>1</a:t>
            </a:r>
            <a:r>
              <a:rPr lang="ko-KR" altLang="en-US" dirty="0"/>
              <a:t>학기 교육과정의 내용을 보충 및 심화할 수 있으며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학기에 제작하는 프로젝트의 질을 개선할 수 있도록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2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SSAFY</a:t>
            </a:r>
            <a:r>
              <a:rPr lang="ko-KR" altLang="en-US" dirty="0"/>
              <a:t> 작은 도서관은 전국 각 교육장에 배치되어 운영 중이며 전국 </a:t>
            </a:r>
            <a:r>
              <a:rPr lang="en-US" altLang="ko-KR" dirty="0"/>
              <a:t>289</a:t>
            </a:r>
            <a:r>
              <a:rPr lang="ko-KR" altLang="en-US" dirty="0"/>
              <a:t>권의 도서를 다음의 표와 같이 지역 교육생의 인원에 따라 배치하고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오프라인 서비스 환경에서 교육생들과 관리자들은 대여 대장과 도서 신청 양식 등에 의존하여 서비스를 이용하고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202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오프라인 서비스는 실시간 파악하는 것에 큰 한계가 있습니다</a:t>
            </a:r>
            <a:r>
              <a:rPr lang="en-US" altLang="ko-KR" dirty="0"/>
              <a:t>. </a:t>
            </a:r>
            <a:r>
              <a:rPr lang="ko-KR" altLang="en-US" dirty="0"/>
              <a:t>현재</a:t>
            </a:r>
            <a:r>
              <a:rPr lang="en-US" altLang="ko-KR" dirty="0"/>
              <a:t>, </a:t>
            </a:r>
            <a:r>
              <a:rPr lang="ko-KR" altLang="en-US" dirty="0"/>
              <a:t>오프라인 서비스로 운영되는 작은 도서관도 도서현황의 실시간 파악이 불가하여</a:t>
            </a:r>
            <a:r>
              <a:rPr lang="en-US" altLang="ko-KR" dirty="0"/>
              <a:t>, </a:t>
            </a:r>
            <a:r>
              <a:rPr lang="ko-KR" altLang="en-US" dirty="0"/>
              <a:t>작은 도서관의 활성화 및 관리에 어려움이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구체적으로 교육생의 경우에는 직접 확인해야 도서현황을 파악할 수 있는 점과 복잡한 대여 및 반납 절차로 서비스가 운영되고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관리자의 경우</a:t>
            </a:r>
            <a:r>
              <a:rPr lang="en-US" altLang="ko-KR" dirty="0"/>
              <a:t>, </a:t>
            </a:r>
            <a:r>
              <a:rPr lang="ko-KR" altLang="en-US" dirty="0"/>
              <a:t>관리의 투명성 및 정확성을 보장할 수 없습니다</a:t>
            </a:r>
            <a:r>
              <a:rPr lang="en-US" altLang="ko-KR" dirty="0"/>
              <a:t>. </a:t>
            </a:r>
            <a:r>
              <a:rPr lang="ko-KR" altLang="en-US" dirty="0"/>
              <a:t>이로 인해</a:t>
            </a:r>
            <a:r>
              <a:rPr lang="en-US" altLang="ko-KR" dirty="0"/>
              <a:t>,</a:t>
            </a:r>
            <a:r>
              <a:rPr lang="ko-KR" altLang="en-US" dirty="0"/>
              <a:t> 도서의 분실</a:t>
            </a:r>
            <a:r>
              <a:rPr lang="en-US" altLang="ko-KR" dirty="0"/>
              <a:t>, </a:t>
            </a:r>
            <a:r>
              <a:rPr lang="ko-KR" altLang="en-US" dirty="0"/>
              <a:t>파손</a:t>
            </a:r>
            <a:r>
              <a:rPr lang="en-US" altLang="ko-KR" dirty="0"/>
              <a:t>, </a:t>
            </a:r>
            <a:r>
              <a:rPr lang="ko-KR" altLang="en-US" dirty="0"/>
              <a:t>지속적인 점유 등의 부정적인 상황에 대응이 어렵습니다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나아가</a:t>
            </a:r>
            <a:r>
              <a:rPr lang="en-US" altLang="ko-KR" dirty="0"/>
              <a:t>, </a:t>
            </a:r>
            <a:r>
              <a:rPr lang="ko-KR" altLang="en-US" dirty="0"/>
              <a:t>인기 도서 파악 등 교육생의 니즈를 고려한 향후 서비스의 질 개선에 어려움이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20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DEVENGERS</a:t>
            </a:r>
            <a:r>
              <a:rPr lang="ko-KR" altLang="en-US" dirty="0"/>
              <a:t>는 이러한 상황을 극복하고자 솔루션 </a:t>
            </a:r>
            <a:r>
              <a:rPr lang="en-US" altLang="ko-KR" dirty="0"/>
              <a:t>BOOK SSAFY</a:t>
            </a:r>
            <a:r>
              <a:rPr lang="ko-KR" altLang="en-US" dirty="0"/>
              <a:t>를 제안합니다</a:t>
            </a:r>
            <a:r>
              <a:rPr lang="en-US" altLang="ko-KR" dirty="0"/>
              <a:t>. </a:t>
            </a:r>
            <a:r>
              <a:rPr lang="ko-KR" altLang="en-US" dirty="0"/>
              <a:t>고객 서비스와 관리자 서비스를 각각의 </a:t>
            </a:r>
            <a:r>
              <a:rPr lang="ko-KR" altLang="en-US" dirty="0" err="1"/>
              <a:t>다지인</a:t>
            </a:r>
            <a:r>
              <a:rPr lang="ko-KR" altLang="en-US" dirty="0"/>
              <a:t> 컨셉과 주요기능을 중심으로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9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BOOK SSAFY</a:t>
            </a:r>
            <a:r>
              <a:rPr lang="ko-KR" altLang="en-US" dirty="0"/>
              <a:t>는 </a:t>
            </a:r>
            <a:r>
              <a:rPr lang="en-US" altLang="ko-KR" dirty="0"/>
              <a:t>SSAFY </a:t>
            </a:r>
            <a:r>
              <a:rPr lang="ko-KR" altLang="en-US" dirty="0"/>
              <a:t>교육생들의 자기주도학습 장려를 최우선의 목표로 두며 이를 위해 작은 도서관 활성화 및 관리자의 업무 혁신을 목표로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4F145-E3B0-4CDB-85B0-FCAFF3A8E4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7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27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1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83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89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1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40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9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3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3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1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C52A-564E-4A63-BACE-7933BFE1187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4B9C0-75CD-479B-9722-A95A98C685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73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6.png"/><Relationship Id="rId4" Type="http://schemas.microsoft.com/office/2007/relationships/hdphoto" Target="../media/hdphoto5.wdp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8.jpeg"/><Relationship Id="rId18" Type="http://schemas.openxmlformats.org/officeDocument/2006/relationships/image" Target="../media/image33.png"/><Relationship Id="rId3" Type="http://schemas.openxmlformats.org/officeDocument/2006/relationships/image" Target="../media/image5.png"/><Relationship Id="rId21" Type="http://schemas.openxmlformats.org/officeDocument/2006/relationships/image" Target="../media/image35.png"/><Relationship Id="rId7" Type="http://schemas.openxmlformats.org/officeDocument/2006/relationships/image" Target="../media/image7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6.png"/><Relationship Id="rId24" Type="http://schemas.openxmlformats.org/officeDocument/2006/relationships/image" Target="../media/image37.png"/><Relationship Id="rId5" Type="http://schemas.openxmlformats.org/officeDocument/2006/relationships/image" Target="../media/image6.png"/><Relationship Id="rId15" Type="http://schemas.openxmlformats.org/officeDocument/2006/relationships/image" Target="../media/image30.png"/><Relationship Id="rId23" Type="http://schemas.openxmlformats.org/officeDocument/2006/relationships/image" Target="../media/image36.png"/><Relationship Id="rId10" Type="http://schemas.openxmlformats.org/officeDocument/2006/relationships/image" Target="../media/image25.png"/><Relationship Id="rId19" Type="http://schemas.microsoft.com/office/2007/relationships/hdphoto" Target="../media/hdphoto14.wdp"/><Relationship Id="rId4" Type="http://schemas.microsoft.com/office/2007/relationships/hdphoto" Target="../media/hdphoto5.wdp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39.png"/><Relationship Id="rId5" Type="http://schemas.openxmlformats.org/officeDocument/2006/relationships/image" Target="../media/image6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microsoft.com/office/2007/relationships/hdphoto" Target="../media/hdphoto5.wdp"/><Relationship Id="rId9" Type="http://schemas.openxmlformats.org/officeDocument/2006/relationships/image" Target="../media/image20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6.jpe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34.png"/><Relationship Id="rId5" Type="http://schemas.openxmlformats.org/officeDocument/2006/relationships/image" Target="../media/image6.png"/><Relationship Id="rId10" Type="http://schemas.openxmlformats.org/officeDocument/2006/relationships/image" Target="../media/image29.jpeg"/><Relationship Id="rId4" Type="http://schemas.microsoft.com/office/2007/relationships/hdphoto" Target="../media/hdphoto5.wdp"/><Relationship Id="rId9" Type="http://schemas.openxmlformats.org/officeDocument/2006/relationships/image" Target="../media/image44.png"/><Relationship Id="rId1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49.png"/><Relationship Id="rId5" Type="http://schemas.openxmlformats.org/officeDocument/2006/relationships/image" Target="../media/image6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microsoft.com/office/2007/relationships/hdphoto" Target="../media/hdphoto5.wdp"/><Relationship Id="rId9" Type="http://schemas.openxmlformats.org/officeDocument/2006/relationships/image" Target="../media/image20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55.png"/><Relationship Id="rId5" Type="http://schemas.openxmlformats.org/officeDocument/2006/relationships/image" Target="../media/image6.png"/><Relationship Id="rId10" Type="http://schemas.openxmlformats.org/officeDocument/2006/relationships/image" Target="../media/image54.jpeg"/><Relationship Id="rId4" Type="http://schemas.microsoft.com/office/2007/relationships/hdphoto" Target="../media/hdphoto5.wdp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19.png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hyperlink" Target="https://i02b206.p.ssafy.io/admin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i02b206.p.ssafy.io/" TargetMode="External"/><Relationship Id="rId4" Type="http://schemas.microsoft.com/office/2007/relationships/hdphoto" Target="../media/hdphoto5.wdp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5" Type="http://schemas.openxmlformats.org/officeDocument/2006/relationships/image" Target="../media/image45.jpeg"/><Relationship Id="rId10" Type="http://schemas.openxmlformats.org/officeDocument/2006/relationships/image" Target="../media/image21.png"/><Relationship Id="rId4" Type="http://schemas.microsoft.com/office/2007/relationships/hdphoto" Target="../media/hdphoto5.wdp"/><Relationship Id="rId9" Type="http://schemas.openxmlformats.org/officeDocument/2006/relationships/image" Target="../media/image20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60.jpeg"/><Relationship Id="rId5" Type="http://schemas.openxmlformats.org/officeDocument/2006/relationships/image" Target="../media/image6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4" Type="http://schemas.microsoft.com/office/2007/relationships/hdphoto" Target="../media/hdphoto5.wdp"/><Relationship Id="rId9" Type="http://schemas.openxmlformats.org/officeDocument/2006/relationships/image" Target="../media/image20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2.jpe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10.jpeg"/><Relationship Id="rId5" Type="http://schemas.openxmlformats.org/officeDocument/2006/relationships/image" Target="../media/image6.png"/><Relationship Id="rId15" Type="http://schemas.microsoft.com/office/2007/relationships/hdphoto" Target="../media/hdphoto8.wdp"/><Relationship Id="rId10" Type="http://schemas.openxmlformats.org/officeDocument/2006/relationships/image" Target="../media/image9.png"/><Relationship Id="rId4" Type="http://schemas.microsoft.com/office/2007/relationships/hdphoto" Target="../media/hdphoto5.wdp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65.jpe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64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5" Type="http://schemas.openxmlformats.org/officeDocument/2006/relationships/image" Target="../media/image66.png"/><Relationship Id="rId10" Type="http://schemas.openxmlformats.org/officeDocument/2006/relationships/image" Target="../media/image57.png"/><Relationship Id="rId4" Type="http://schemas.microsoft.com/office/2007/relationships/hdphoto" Target="../media/hdphoto5.wdp"/><Relationship Id="rId9" Type="http://schemas.openxmlformats.org/officeDocument/2006/relationships/image" Target="../media/image20.png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3.png"/><Relationship Id="rId18" Type="http://schemas.openxmlformats.org/officeDocument/2006/relationships/image" Target="../media/image71.png"/><Relationship Id="rId3" Type="http://schemas.openxmlformats.org/officeDocument/2006/relationships/image" Target="../media/image5.png"/><Relationship Id="rId21" Type="http://schemas.openxmlformats.org/officeDocument/2006/relationships/image" Target="../media/image74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5" Type="http://schemas.openxmlformats.org/officeDocument/2006/relationships/image" Target="../media/image68.png"/><Relationship Id="rId10" Type="http://schemas.openxmlformats.org/officeDocument/2006/relationships/image" Target="../media/image57.png"/><Relationship Id="rId19" Type="http://schemas.openxmlformats.org/officeDocument/2006/relationships/image" Target="../media/image72.png"/><Relationship Id="rId4" Type="http://schemas.microsoft.com/office/2007/relationships/hdphoto" Target="../media/hdphoto5.wdp"/><Relationship Id="rId9" Type="http://schemas.openxmlformats.org/officeDocument/2006/relationships/image" Target="../media/image20.png"/><Relationship Id="rId1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19.png"/><Relationship Id="rId4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6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6.png"/><Relationship Id="rId4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19.png"/><Relationship Id="rId4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6.png"/><Relationship Id="rId4" Type="http://schemas.microsoft.com/office/2007/relationships/hdphoto" Target="../media/hdphoto5.wdp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microsoft.com/office/2007/relationships/hdphoto" Target="../media/hdphoto5.wdp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6.png"/><Relationship Id="rId4" Type="http://schemas.microsoft.com/office/2007/relationships/hdphoto" Target="../media/hdphoto5.wdp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19.png"/><Relationship Id="rId4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6.png"/><Relationship Id="rId4" Type="http://schemas.microsoft.com/office/2007/relationships/hdphoto" Target="../media/hdphoto5.wdp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9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797734" y="2130701"/>
            <a:ext cx="4977724" cy="4747619"/>
            <a:chOff x="5400210" y="2130701"/>
            <a:chExt cx="4977724" cy="4747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482" y="3535340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210" y="2130701"/>
              <a:ext cx="2402672" cy="2402672"/>
            </a:xfrm>
            <a:prstGeom prst="rect">
              <a:avLst/>
            </a:prstGeom>
            <a:solidFill>
              <a:srgbClr val="7899E4"/>
            </a:solidFill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395249" y="3857625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C262E44-2FB6-42D0-8D7A-69F2F93E708C}"/>
              </a:ext>
            </a:extLst>
          </p:cNvPr>
          <p:cNvGrpSpPr/>
          <p:nvPr/>
        </p:nvGrpSpPr>
        <p:grpSpPr>
          <a:xfrm>
            <a:off x="397105" y="428333"/>
            <a:ext cx="1611805" cy="1609391"/>
            <a:chOff x="1886857" y="825341"/>
            <a:chExt cx="6398497" cy="638891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AB6304-6EDC-48C2-A7B2-85A41E35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45" b="89805" l="9731" r="97006">
                          <a14:foregroundMark x1="32635" y1="28336" x2="32635" y2="28336"/>
                          <a14:foregroundMark x1="33832" y1="26837" x2="33832" y2="26837"/>
                          <a14:foregroundMark x1="39671" y1="27136" x2="39671" y2="27136"/>
                          <a14:foregroundMark x1="36976" y1="27886" x2="36976" y2="27886"/>
                          <a14:foregroundMark x1="36677" y1="28486" x2="36677" y2="28486"/>
                          <a14:foregroundMark x1="36826" y1="29985" x2="41916" y2="30885"/>
                          <a14:foregroundMark x1="51946" y1="31934" x2="32036" y2="33283"/>
                          <a14:foregroundMark x1="32036" y1="33283" x2="26497" y2="27886"/>
                          <a14:foregroundMark x1="26497" y1="27886" x2="33383" y2="23988"/>
                          <a14:foregroundMark x1="33383" y1="23988" x2="42365" y2="24738"/>
                          <a14:foregroundMark x1="42365" y1="24738" x2="48653" y2="29985"/>
                          <a14:foregroundMark x1="48653" y1="29985" x2="48952" y2="31634"/>
                          <a14:foregroundMark x1="56437" y1="57571" x2="40269" y2="60720"/>
                          <a14:foregroundMark x1="40269" y1="60720" x2="32036" y2="57271"/>
                          <a14:foregroundMark x1="32036" y1="57271" x2="28144" y2="50075"/>
                          <a14:foregroundMark x1="28144" y1="50075" x2="34431" y2="45277"/>
                          <a14:foregroundMark x1="34431" y1="45277" x2="45958" y2="46477"/>
                          <a14:foregroundMark x1="45958" y1="46477" x2="53293" y2="50225"/>
                          <a14:foregroundMark x1="53293" y1="50225" x2="49551" y2="55622"/>
                          <a14:foregroundMark x1="50000" y1="60420" x2="39970" y2="62219"/>
                          <a14:foregroundMark x1="39970" y1="62219" x2="33084" y2="59520"/>
                          <a14:foregroundMark x1="33084" y1="59520" x2="27994" y2="53073"/>
                          <a14:foregroundMark x1="27994" y1="53073" x2="33832" y2="45127"/>
                          <a14:foregroundMark x1="33832" y1="45127" x2="46257" y2="49775"/>
                          <a14:foregroundMark x1="46257" y1="49775" x2="42964" y2="58021"/>
                          <a14:foregroundMark x1="42964" y1="58021" x2="37275" y2="59670"/>
                          <a14:foregroundMark x1="35479" y1="62219" x2="26347" y2="59220"/>
                          <a14:foregroundMark x1="26347" y1="59220" x2="23353" y2="52024"/>
                          <a14:foregroundMark x1="23353" y1="52024" x2="28892" y2="46327"/>
                          <a14:foregroundMark x1="28892" y1="46327" x2="37126" y2="46627"/>
                          <a14:foregroundMark x1="37126" y1="46627" x2="43563" y2="52924"/>
                          <a14:foregroundMark x1="43563" y1="52924" x2="37575" y2="59370"/>
                          <a14:foregroundMark x1="37575" y1="59370" x2="34880" y2="60570"/>
                          <a14:foregroundMark x1="37725" y1="51724" x2="28593" y2="52174"/>
                          <a14:foregroundMark x1="28593" y1="52174" x2="38922" y2="55922"/>
                          <a14:foregroundMark x1="38922" y1="55922" x2="40719" y2="55022"/>
                          <a14:foregroundMark x1="26946" y1="53823" x2="25449" y2="50375"/>
                          <a14:foregroundMark x1="26946" y1="28186" x2="27994" y2="35082"/>
                          <a14:foregroundMark x1="19760" y1="27736" x2="19910" y2="35982"/>
                          <a14:foregroundMark x1="18713" y1="43178" x2="21856" y2="58921"/>
                          <a14:foregroundMark x1="89970" y1="72114" x2="93862" y2="73613"/>
                          <a14:foregroundMark x1="97006" y1="74813" x2="97006" y2="748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6857" y="825341"/>
              <a:ext cx="6398497" cy="638891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7C05BEB-8A15-4CBA-AE09-9A0EC61AB11F}"/>
                </a:ext>
              </a:extLst>
            </p:cNvPr>
            <p:cNvSpPr/>
            <p:nvPr/>
          </p:nvSpPr>
          <p:spPr>
            <a:xfrm>
              <a:off x="2714172" y="1944914"/>
              <a:ext cx="2844800" cy="27577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C005966-C4CC-41C4-8117-CADEF2568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45" b="89805" l="9731" r="97006">
                          <a14:foregroundMark x1="32635" y1="28336" x2="32635" y2="28336"/>
                          <a14:foregroundMark x1="33832" y1="26837" x2="33832" y2="26837"/>
                          <a14:foregroundMark x1="39671" y1="27136" x2="39671" y2="27136"/>
                          <a14:foregroundMark x1="36976" y1="27886" x2="36976" y2="27886"/>
                          <a14:foregroundMark x1="36677" y1="28486" x2="36677" y2="28486"/>
                          <a14:foregroundMark x1="36826" y1="29985" x2="41916" y2="30885"/>
                          <a14:foregroundMark x1="51946" y1="31934" x2="32036" y2="33283"/>
                          <a14:foregroundMark x1="32036" y1="33283" x2="26497" y2="27886"/>
                          <a14:foregroundMark x1="26497" y1="27886" x2="33383" y2="23988"/>
                          <a14:foregroundMark x1="33383" y1="23988" x2="42365" y2="24738"/>
                          <a14:foregroundMark x1="42365" y1="24738" x2="48653" y2="29985"/>
                          <a14:foregroundMark x1="48653" y1="29985" x2="48952" y2="31634"/>
                          <a14:foregroundMark x1="56437" y1="57571" x2="40269" y2="60720"/>
                          <a14:foregroundMark x1="40269" y1="60720" x2="32036" y2="57271"/>
                          <a14:foregroundMark x1="32036" y1="57271" x2="28144" y2="50075"/>
                          <a14:foregroundMark x1="28144" y1="50075" x2="34431" y2="45277"/>
                          <a14:foregroundMark x1="34431" y1="45277" x2="45958" y2="46477"/>
                          <a14:foregroundMark x1="45958" y1="46477" x2="53293" y2="50225"/>
                          <a14:foregroundMark x1="53293" y1="50225" x2="49551" y2="55622"/>
                          <a14:foregroundMark x1="50000" y1="60420" x2="39970" y2="62219"/>
                          <a14:foregroundMark x1="39970" y1="62219" x2="33084" y2="59520"/>
                          <a14:foregroundMark x1="33084" y1="59520" x2="27994" y2="53073"/>
                          <a14:foregroundMark x1="27994" y1="53073" x2="33832" y2="45127"/>
                          <a14:foregroundMark x1="33832" y1="45127" x2="46257" y2="49775"/>
                          <a14:foregroundMark x1="46257" y1="49775" x2="42964" y2="58021"/>
                          <a14:foregroundMark x1="42964" y1="58021" x2="37275" y2="59670"/>
                          <a14:foregroundMark x1="35479" y1="62219" x2="26347" y2="59220"/>
                          <a14:foregroundMark x1="26347" y1="59220" x2="23353" y2="52024"/>
                          <a14:foregroundMark x1="23353" y1="52024" x2="28892" y2="46327"/>
                          <a14:foregroundMark x1="28892" y1="46327" x2="37126" y2="46627"/>
                          <a14:foregroundMark x1="37126" y1="46627" x2="43563" y2="52924"/>
                          <a14:foregroundMark x1="43563" y1="52924" x2="37575" y2="59370"/>
                          <a14:foregroundMark x1="37575" y1="59370" x2="34880" y2="60570"/>
                          <a14:foregroundMark x1="37725" y1="51724" x2="28593" y2="52174"/>
                          <a14:foregroundMark x1="28593" y1="52174" x2="38922" y2="55922"/>
                          <a14:foregroundMark x1="38922" y1="55922" x2="40719" y2="55022"/>
                          <a14:foregroundMark x1="26946" y1="53823" x2="25449" y2="50375"/>
                          <a14:foregroundMark x1="26946" y1="28186" x2="27994" y2="35082"/>
                          <a14:foregroundMark x1="19760" y1="27736" x2="19910" y2="35982"/>
                          <a14:foregroundMark x1="18713" y1="43178" x2="21856" y2="58921"/>
                          <a14:foregroundMark x1="89970" y1="72114" x2="93862" y2="73613"/>
                          <a14:foregroundMark x1="97006" y1="74813" x2="97006" y2="74813"/>
                        </a14:backgroundRemoval>
                      </a14:imgEffect>
                    </a14:imgLayer>
                  </a14:imgProps>
                </a:ext>
              </a:extLst>
            </a:blip>
            <a:srcRect l="13383" t="16161" r="43517" b="37949"/>
            <a:stretch/>
          </p:blipFill>
          <p:spPr>
            <a:xfrm>
              <a:off x="3091547" y="1770743"/>
              <a:ext cx="2757714" cy="293188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14050CF-3E9B-48F0-A796-0863931F2D77}"/>
              </a:ext>
            </a:extLst>
          </p:cNvPr>
          <p:cNvSpPr txBox="1"/>
          <p:nvPr/>
        </p:nvSpPr>
        <p:spPr>
          <a:xfrm>
            <a:off x="1168024" y="1796455"/>
            <a:ext cx="7393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SSAFY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작은 도서관 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SOLUTION: BOOK SSAFY</a:t>
            </a:r>
          </a:p>
        </p:txBody>
      </p:sp>
    </p:spTree>
    <p:extLst>
      <p:ext uri="{BB962C8B-B14F-4D97-AF65-F5344CB8AC3E}">
        <p14:creationId xmlns:p14="http://schemas.microsoft.com/office/powerpoint/2010/main" val="2291234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PROJECT GOAL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C53C8F-87E5-4BF8-BA2F-F6E76BF831EE}"/>
              </a:ext>
            </a:extLst>
          </p:cNvPr>
          <p:cNvGrpSpPr/>
          <p:nvPr/>
        </p:nvGrpSpPr>
        <p:grpSpPr>
          <a:xfrm>
            <a:off x="1732313" y="1412229"/>
            <a:ext cx="4680349" cy="461665"/>
            <a:chOff x="1732313" y="1697979"/>
            <a:chExt cx="4680349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3E0530-CB44-42B4-BB56-052B8E5C0443}"/>
                </a:ext>
              </a:extLst>
            </p:cNvPr>
            <p:cNvSpPr txBox="1"/>
            <p:nvPr/>
          </p:nvSpPr>
          <p:spPr>
            <a:xfrm>
              <a:off x="2135910" y="1697979"/>
              <a:ext cx="427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교육생</a:t>
              </a:r>
              <a:r>
                <a:rPr lang="en-US" altLang="ko-KR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(USER)</a:t>
              </a:r>
              <a:endParaRPr lang="ko-KR" altLang="en-US" sz="12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144E51E-9000-4F7C-B738-C689A3D63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1807864"/>
              <a:ext cx="409632" cy="28579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7543402-7BF2-4676-825B-16025BA69811}"/>
              </a:ext>
            </a:extLst>
          </p:cNvPr>
          <p:cNvGrpSpPr/>
          <p:nvPr/>
        </p:nvGrpSpPr>
        <p:grpSpPr>
          <a:xfrm>
            <a:off x="1732313" y="3798579"/>
            <a:ext cx="4680349" cy="461665"/>
            <a:chOff x="1732313" y="3636654"/>
            <a:chExt cx="4680349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167A62-085B-4AD8-972F-3E7C0565B6BE}"/>
                </a:ext>
              </a:extLst>
            </p:cNvPr>
            <p:cNvSpPr txBox="1"/>
            <p:nvPr/>
          </p:nvSpPr>
          <p:spPr>
            <a:xfrm>
              <a:off x="2135910" y="3636654"/>
              <a:ext cx="427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관리자</a:t>
              </a:r>
              <a:r>
                <a:rPr lang="en-US" altLang="ko-KR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(ADMIN)</a:t>
              </a:r>
              <a:endParaRPr lang="ko-KR" altLang="en-US" sz="12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0043684-1555-4145-9459-229C63CE0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3746539"/>
              <a:ext cx="409632" cy="28579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7B28EC7-4319-402E-AC43-1A7B0DD9A9FC}"/>
              </a:ext>
            </a:extLst>
          </p:cNvPr>
          <p:cNvSpPr txBox="1"/>
          <p:nvPr/>
        </p:nvSpPr>
        <p:spPr>
          <a:xfrm>
            <a:off x="2369445" y="1922979"/>
            <a:ext cx="739497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도서 현황 실시간 파악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간편한 대여 및 반납</a:t>
            </a:r>
            <a:r>
              <a:rPr lang="en-US" altLang="ko-KR" dirty="0"/>
              <a:t>, </a:t>
            </a:r>
            <a:r>
              <a:rPr lang="ko-KR" altLang="en-US" dirty="0"/>
              <a:t>도서 신청 절차 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맞춤 도서</a:t>
            </a:r>
            <a:r>
              <a:rPr lang="en-US" altLang="ko-KR" dirty="0"/>
              <a:t>, </a:t>
            </a:r>
            <a:r>
              <a:rPr lang="ko-KR" altLang="en-US" dirty="0"/>
              <a:t>베스트 도서</a:t>
            </a:r>
            <a:r>
              <a:rPr lang="en-US" altLang="ko-KR" dirty="0"/>
              <a:t>, </a:t>
            </a:r>
            <a:r>
              <a:rPr lang="ko-KR" altLang="en-US" dirty="0"/>
              <a:t>도서 리뷰 등을 제공으로 다양한 정보 제공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찜한</a:t>
            </a:r>
            <a:r>
              <a:rPr lang="ko-KR" altLang="en-US" dirty="0"/>
              <a:t> 도서 반납 알림 제공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B7CAEC-A997-4D4F-B1ED-DC3F8CFDF37F}"/>
              </a:ext>
            </a:extLst>
          </p:cNvPr>
          <p:cNvSpPr txBox="1"/>
          <p:nvPr/>
        </p:nvSpPr>
        <p:spPr>
          <a:xfrm>
            <a:off x="2369445" y="4317095"/>
            <a:ext cx="798648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도서 현황 실시간 파악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대여</a:t>
            </a:r>
            <a:r>
              <a:rPr lang="en-US" altLang="ko-KR" dirty="0"/>
              <a:t>, </a:t>
            </a:r>
            <a:r>
              <a:rPr lang="ko-KR" altLang="en-US" dirty="0"/>
              <a:t>반납</a:t>
            </a:r>
            <a:r>
              <a:rPr lang="en-US" altLang="ko-KR" dirty="0"/>
              <a:t>, </a:t>
            </a:r>
            <a:r>
              <a:rPr lang="ko-KR" altLang="en-US" dirty="0"/>
              <a:t>연체 정보를 제공하여 효율적인 관리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도서 신청정보를 실시간으로 확인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도서 등록 시</a:t>
            </a:r>
            <a:r>
              <a:rPr lang="en-US" altLang="ko-KR" dirty="0"/>
              <a:t> </a:t>
            </a:r>
            <a:r>
              <a:rPr lang="ko-KR" altLang="en-US" dirty="0"/>
              <a:t>단권 등록 및 파일 등록 기능으로 간편하게 </a:t>
            </a:r>
            <a:r>
              <a:rPr lang="en-US" altLang="ko-KR" dirty="0"/>
              <a:t>DB</a:t>
            </a:r>
            <a:r>
              <a:rPr lang="ko-KR" altLang="en-US" dirty="0"/>
              <a:t>에 저장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574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DD1DD03A-DF88-470C-B9D9-5F64F60FB475}"/>
              </a:ext>
            </a:extLst>
          </p:cNvPr>
          <p:cNvGrpSpPr/>
          <p:nvPr/>
        </p:nvGrpSpPr>
        <p:grpSpPr>
          <a:xfrm>
            <a:off x="620110" y="1168914"/>
            <a:ext cx="10844578" cy="4969128"/>
            <a:chOff x="620110" y="1168914"/>
            <a:chExt cx="10844578" cy="4969128"/>
          </a:xfrm>
        </p:grpSpPr>
        <p:sp>
          <p:nvSpPr>
            <p:cNvPr id="14" name="사각형: 둥근 모서리 13"/>
            <p:cNvSpPr/>
            <p:nvPr/>
          </p:nvSpPr>
          <p:spPr>
            <a:xfrm>
              <a:off x="620110" y="1168914"/>
              <a:ext cx="10844578" cy="4969128"/>
            </a:xfrm>
            <a:prstGeom prst="roundRect">
              <a:avLst>
                <a:gd name="adj" fmla="val 540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C54E79-58BA-4BC5-9754-31BA5C906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477" y="1545840"/>
              <a:ext cx="1078099" cy="1078099"/>
            </a:xfrm>
            <a:prstGeom prst="rect">
              <a:avLst/>
            </a:prstGeom>
          </p:spPr>
        </p:pic>
        <p:pic>
          <p:nvPicPr>
            <p:cNvPr id="18" name="그림 17" descr="음식이(가) 표시된 사진&#10;&#10;자동 생성된 설명">
              <a:extLst>
                <a:ext uri="{FF2B5EF4-FFF2-40B4-BE49-F238E27FC236}">
                  <a16:creationId xmlns:a16="http://schemas.microsoft.com/office/drawing/2014/main" id="{900C3D6A-5D9D-449A-BA70-498C174D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476" y="4234062"/>
              <a:ext cx="1078100" cy="1078100"/>
            </a:xfrm>
            <a:prstGeom prst="rect">
              <a:avLst/>
            </a:prstGeom>
          </p:spPr>
        </p:pic>
        <p:pic>
          <p:nvPicPr>
            <p:cNvPr id="1034" name="Picture 10" descr="nignx 이미지 검색결과">
              <a:extLst>
                <a:ext uri="{FF2B5EF4-FFF2-40B4-BE49-F238E27FC236}">
                  <a16:creationId xmlns:a16="http://schemas.microsoft.com/office/drawing/2014/main" id="{E1F8E156-E700-4D42-A6FC-0F0938620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326" y="3033917"/>
              <a:ext cx="969718" cy="969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D10BB50-D30F-46C4-B053-21B685F2E30D}"/>
                </a:ext>
              </a:extLst>
            </p:cNvPr>
            <p:cNvGrpSpPr/>
            <p:nvPr/>
          </p:nvGrpSpPr>
          <p:grpSpPr>
            <a:xfrm>
              <a:off x="911350" y="3026766"/>
              <a:ext cx="1057035" cy="984020"/>
              <a:chOff x="1567640" y="3073923"/>
              <a:chExt cx="1986106" cy="1853810"/>
            </a:xfrm>
          </p:grpSpPr>
          <p:pic>
            <p:nvPicPr>
              <p:cNvPr id="1032" name="Picture 8" descr="mysql 이미지 검색결과">
                <a:extLst>
                  <a:ext uri="{FF2B5EF4-FFF2-40B4-BE49-F238E27FC236}">
                    <a16:creationId xmlns:a16="http://schemas.microsoft.com/office/drawing/2014/main" id="{60509A4A-6983-412B-9031-950FF6EB1F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7640" y="3073923"/>
                <a:ext cx="1986106" cy="1398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50D4AD-A54E-450C-BA34-6D05982E02E7}"/>
                  </a:ext>
                </a:extLst>
              </p:cNvPr>
              <p:cNvSpPr txBox="1"/>
              <p:nvPr/>
            </p:nvSpPr>
            <p:spPr>
              <a:xfrm>
                <a:off x="2019012" y="4347907"/>
                <a:ext cx="1093940" cy="579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3306</a:t>
                </a:r>
                <a:endParaRPr lang="ko-KR" altLang="en-US" sz="1400" dirty="0"/>
              </a:p>
            </p:txBody>
          </p:sp>
        </p:grpSp>
        <p:pic>
          <p:nvPicPr>
            <p:cNvPr id="1036" name="Picture 12" descr="naver developer logo 이미지 검색결과">
              <a:extLst>
                <a:ext uri="{FF2B5EF4-FFF2-40B4-BE49-F238E27FC236}">
                  <a16:creationId xmlns:a16="http://schemas.microsoft.com/office/drawing/2014/main" id="{A5ED3571-98CC-47E9-A423-C9AB81675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257" y="1226011"/>
              <a:ext cx="1132281" cy="51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watson assistant 이미지 검색결과">
              <a:extLst>
                <a:ext uri="{FF2B5EF4-FFF2-40B4-BE49-F238E27FC236}">
                  <a16:creationId xmlns:a16="http://schemas.microsoft.com/office/drawing/2014/main" id="{B0AA03F6-E0FE-428D-8F56-BF856806D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724" y="1230526"/>
              <a:ext cx="1181298" cy="51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xlsx 이미지 검색결과">
              <a:extLst>
                <a:ext uri="{FF2B5EF4-FFF2-40B4-BE49-F238E27FC236}">
                  <a16:creationId xmlns:a16="http://schemas.microsoft.com/office/drawing/2014/main" id="{3168B119-0EF1-4083-8180-E042FC891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3193" y="4052780"/>
              <a:ext cx="334662" cy="334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A3700D3-C588-4D97-A086-41F0317BC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3522"/>
            <a:stretch/>
          </p:blipFill>
          <p:spPr>
            <a:xfrm>
              <a:off x="9549481" y="2435556"/>
              <a:ext cx="299339" cy="294145"/>
            </a:xfrm>
            <a:prstGeom prst="rect">
              <a:avLst/>
            </a:prstGeom>
          </p:spPr>
        </p:pic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7237678-AD82-49F9-BC01-27C8F0D862A6}"/>
                </a:ext>
              </a:extLst>
            </p:cNvPr>
            <p:cNvSpPr/>
            <p:nvPr/>
          </p:nvSpPr>
          <p:spPr>
            <a:xfrm>
              <a:off x="828822" y="2031511"/>
              <a:ext cx="8367436" cy="32023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68" name="그룹 1067">
              <a:extLst>
                <a:ext uri="{FF2B5EF4-FFF2-40B4-BE49-F238E27FC236}">
                  <a16:creationId xmlns:a16="http://schemas.microsoft.com/office/drawing/2014/main" id="{64C36192-8135-472C-A8F8-DBCE6089328B}"/>
                </a:ext>
              </a:extLst>
            </p:cNvPr>
            <p:cNvGrpSpPr/>
            <p:nvPr/>
          </p:nvGrpSpPr>
          <p:grpSpPr>
            <a:xfrm>
              <a:off x="7919323" y="3338843"/>
              <a:ext cx="635561" cy="205546"/>
              <a:chOff x="7865382" y="3338843"/>
              <a:chExt cx="487680" cy="151022"/>
            </a:xfrm>
          </p:grpSpPr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870B3482-FDA4-4E44-8B39-39C57280FF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65383" y="3338843"/>
                <a:ext cx="473567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38814314-693D-4D40-B688-59C9674E53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5382" y="3489066"/>
                <a:ext cx="487680" cy="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058" name="그룹 1057">
              <a:extLst>
                <a:ext uri="{FF2B5EF4-FFF2-40B4-BE49-F238E27FC236}">
                  <a16:creationId xmlns:a16="http://schemas.microsoft.com/office/drawing/2014/main" id="{DFE29026-6940-4012-BC8E-89FA3E9CA451}"/>
                </a:ext>
              </a:extLst>
            </p:cNvPr>
            <p:cNvGrpSpPr/>
            <p:nvPr/>
          </p:nvGrpSpPr>
          <p:grpSpPr>
            <a:xfrm>
              <a:off x="3350152" y="1765150"/>
              <a:ext cx="111150" cy="429726"/>
              <a:chOff x="3350152" y="1749740"/>
              <a:chExt cx="111150" cy="429726"/>
            </a:xfrm>
          </p:grpSpPr>
          <p:cxnSp>
            <p:nvCxnSpPr>
              <p:cNvPr id="126" name="직선 화살표 연결선 125">
                <a:extLst>
                  <a:ext uri="{FF2B5EF4-FFF2-40B4-BE49-F238E27FC236}">
                    <a16:creationId xmlns:a16="http://schemas.microsoft.com/office/drawing/2014/main" id="{1FAB3772-7DC6-4F9E-B366-98B99BF500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1302" y="1779853"/>
                <a:ext cx="0" cy="3996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7" name="직선 화살표 연결선 126">
                <a:extLst>
                  <a:ext uri="{FF2B5EF4-FFF2-40B4-BE49-F238E27FC236}">
                    <a16:creationId xmlns:a16="http://schemas.microsoft.com/office/drawing/2014/main" id="{57914044-6810-41CC-B14C-E16CC7D07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0152" y="1749740"/>
                <a:ext cx="0" cy="40543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9" name="Picture 4" descr="sheetjs 이미지 검색결과">
              <a:extLst>
                <a:ext uri="{FF2B5EF4-FFF2-40B4-BE49-F238E27FC236}">
                  <a16:creationId xmlns:a16="http://schemas.microsoft.com/office/drawing/2014/main" id="{CD355FB8-3178-4638-8BD6-32BF0FABDB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41" r="19235" b="20328"/>
            <a:stretch/>
          </p:blipFill>
          <p:spPr bwMode="auto">
            <a:xfrm>
              <a:off x="5275404" y="5547963"/>
              <a:ext cx="766918" cy="575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B0655BC1-BFDC-40D3-9876-8A876DC71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441" b="97504" l="6167" r="91924">
                          <a14:foregroundMark x1="54479" y1="28341" x2="48018" y2="33921"/>
                          <a14:foregroundMark x1="48018" y1="33921" x2="39648" y2="47724"/>
                          <a14:foregroundMark x1="39648" y1="47724" x2="28634" y2="40382"/>
                          <a14:foregroundMark x1="28634" y1="40382" x2="38032" y2="38326"/>
                          <a14:foregroundMark x1="38032" y1="38326" x2="46256" y2="49633"/>
                          <a14:foregroundMark x1="46256" y1="49633" x2="51101" y2="68576"/>
                          <a14:foregroundMark x1="51101" y1="68576" x2="60059" y2="64905"/>
                          <a14:foregroundMark x1="60059" y1="64905" x2="65051" y2="57122"/>
                          <a14:foregroundMark x1="65051" y1="57122" x2="51982" y2="44787"/>
                          <a14:foregroundMark x1="51982" y1="44787" x2="38620" y2="45962"/>
                          <a14:foregroundMark x1="38620" y1="45962" x2="32305" y2="54332"/>
                          <a14:foregroundMark x1="32305" y1="54332" x2="30690" y2="68135"/>
                          <a14:foregroundMark x1="30690" y1="68135" x2="34949" y2="77093"/>
                          <a14:foregroundMark x1="34949" y1="77093" x2="40235" y2="82673"/>
                          <a14:foregroundMark x1="40235" y1="82673" x2="43025" y2="88693"/>
                          <a14:foregroundMark x1="51982" y1="92805" x2="42144" y2="86344"/>
                          <a14:foregroundMark x1="42144" y1="86344" x2="26579" y2="58884"/>
                          <a14:foregroundMark x1="26579" y1="58884" x2="20264" y2="52276"/>
                          <a14:foregroundMark x1="20264" y1="52276" x2="15859" y2="41703"/>
                          <a14:foregroundMark x1="15859" y1="41703" x2="15859" y2="30250"/>
                          <a14:foregroundMark x1="15859" y1="30250" x2="18649" y2="20411"/>
                          <a14:foregroundMark x1="18649" y1="20411" x2="24963" y2="12335"/>
                          <a14:foregroundMark x1="24963" y1="12335" x2="49633" y2="7195"/>
                          <a14:foregroundMark x1="49633" y1="7195" x2="87078" y2="15565"/>
                          <a14:foregroundMark x1="87078" y1="15565" x2="93245" y2="21292"/>
                          <a14:foregroundMark x1="93245" y1="21292" x2="92217" y2="28634"/>
                          <a14:foregroundMark x1="92217" y1="28634" x2="92217" y2="28634"/>
                          <a14:foregroundMark x1="44347" y1="25991" x2="38032" y2="41850"/>
                          <a14:foregroundMark x1="38032" y1="41850" x2="38179" y2="78855"/>
                          <a14:foregroundMark x1="38179" y1="78855" x2="40235" y2="26138"/>
                          <a14:foregroundMark x1="40235" y1="26138" x2="50073" y2="85463"/>
                          <a14:foregroundMark x1="50073" y1="85463" x2="44787" y2="70778"/>
                          <a14:foregroundMark x1="44787" y1="70778" x2="46696" y2="83847"/>
                          <a14:foregroundMark x1="46696" y1="83847" x2="38032" y2="55947"/>
                          <a14:foregroundMark x1="38032" y1="55947" x2="47577" y2="70338"/>
                          <a14:foregroundMark x1="47577" y1="70338" x2="41997" y2="77093"/>
                          <a14:foregroundMark x1="41997" y1="77093" x2="34655" y2="73715"/>
                          <a14:foregroundMark x1="34655" y1="73715" x2="36270" y2="61233"/>
                          <a14:foregroundMark x1="36270" y1="61233" x2="44493" y2="71806"/>
                          <a14:foregroundMark x1="44493" y1="71806" x2="41116" y2="62849"/>
                          <a14:foregroundMark x1="41116" y1="62849" x2="46843" y2="75184"/>
                          <a14:foregroundMark x1="46843" y1="75184" x2="41557" y2="65198"/>
                          <a14:foregroundMark x1="41557" y1="65198" x2="45815" y2="74596"/>
                          <a14:foregroundMark x1="45815" y1="74596" x2="42438" y2="60499"/>
                          <a14:foregroundMark x1="42438" y1="60499" x2="46402" y2="70338"/>
                          <a14:foregroundMark x1="46402" y1="70338" x2="40822" y2="71659"/>
                          <a14:foregroundMark x1="49780" y1="1322" x2="42144" y2="6314"/>
                          <a14:foregroundMark x1="42144" y1="6314" x2="49486" y2="4112"/>
                          <a14:foregroundMark x1="49486" y1="4112" x2="59765" y2="4699"/>
                          <a14:foregroundMark x1="59765" y1="4699" x2="52129" y2="2643"/>
                          <a14:foregroundMark x1="52129" y1="2643" x2="61233" y2="6902"/>
                          <a14:foregroundMark x1="61233" y1="6902" x2="54038" y2="4405"/>
                          <a14:foregroundMark x1="54038" y1="4405" x2="63142" y2="4552"/>
                          <a14:foregroundMark x1="63142" y1="4552" x2="65639" y2="6314"/>
                          <a14:foregroundMark x1="51542" y1="1175" x2="51101" y2="441"/>
                          <a14:foregroundMark x1="7783" y1="16446" x2="7342" y2="24963"/>
                          <a14:foregroundMark x1="7342" y1="24963" x2="8517" y2="28781"/>
                          <a14:foregroundMark x1="45521" y1="93686" x2="53157" y2="93392"/>
                          <a14:foregroundMark x1="53157" y1="93392" x2="53157" y2="93392"/>
                          <a14:foregroundMark x1="46843" y1="97504" x2="52129" y2="97357"/>
                          <a14:foregroundMark x1="6461" y1="24963" x2="6167" y2="167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71830" y="4166003"/>
              <a:ext cx="360323" cy="360323"/>
            </a:xfrm>
            <a:prstGeom prst="rect">
              <a:avLst/>
            </a:prstGeom>
          </p:spPr>
        </p:pic>
        <p:pic>
          <p:nvPicPr>
            <p:cNvPr id="149" name="Picture 6" descr="insta scan 이미지 검색결과">
              <a:extLst>
                <a:ext uri="{FF2B5EF4-FFF2-40B4-BE49-F238E27FC236}">
                  <a16:creationId xmlns:a16="http://schemas.microsoft.com/office/drawing/2014/main" id="{2992DDFD-F94E-4023-8BC1-90004D6F3A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1" t="18695" r="47380" b="26878"/>
            <a:stretch/>
          </p:blipFill>
          <p:spPr bwMode="auto">
            <a:xfrm>
              <a:off x="5100414" y="1264022"/>
              <a:ext cx="1147516" cy="481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67" name="그룹 1066">
              <a:extLst>
                <a:ext uri="{FF2B5EF4-FFF2-40B4-BE49-F238E27FC236}">
                  <a16:creationId xmlns:a16="http://schemas.microsoft.com/office/drawing/2014/main" id="{01CB58D3-1565-444A-B0EB-3AFBC0833FA8}"/>
                </a:ext>
              </a:extLst>
            </p:cNvPr>
            <p:cNvGrpSpPr/>
            <p:nvPr/>
          </p:nvGrpSpPr>
          <p:grpSpPr>
            <a:xfrm>
              <a:off x="8636961" y="3124145"/>
              <a:ext cx="988391" cy="789262"/>
              <a:chOff x="8128402" y="3091239"/>
              <a:chExt cx="988391" cy="789262"/>
            </a:xfrm>
          </p:grpSpPr>
          <p:sp>
            <p:nvSpPr>
              <p:cNvPr id="1031" name="직사각형 1030">
                <a:extLst>
                  <a:ext uri="{FF2B5EF4-FFF2-40B4-BE49-F238E27FC236}">
                    <a16:creationId xmlns:a16="http://schemas.microsoft.com/office/drawing/2014/main" id="{76A0E624-8CD3-4CB5-85CE-6CD0077270E4}"/>
                  </a:ext>
                </a:extLst>
              </p:cNvPr>
              <p:cNvSpPr/>
              <p:nvPr/>
            </p:nvSpPr>
            <p:spPr>
              <a:xfrm>
                <a:off x="8128402" y="3091239"/>
                <a:ext cx="948171" cy="789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30" name="Picture 6" descr="aws 이미지 검색결과">
                <a:extLst>
                  <a:ext uri="{FF2B5EF4-FFF2-40B4-BE49-F238E27FC236}">
                    <a16:creationId xmlns:a16="http://schemas.microsoft.com/office/drawing/2014/main" id="{7B9160E3-5ACE-428E-84B1-059A29CFE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10000" b="90000" l="10000" r="90000">
                            <a14:foregroundMark x1="73281" y1="54933" x2="73870" y2="56533"/>
                            <a14:foregroundMark x1="31631" y1="27200" x2="32417" y2="28533"/>
                            <a14:foregroundMark x1="40079" y1="31467" x2="40472" y2="34667"/>
                            <a14:foregroundMark x1="71513" y1="27200" x2="69941" y2="27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58" t="19698" r="20784" b="29226"/>
              <a:stretch/>
            </p:blipFill>
            <p:spPr bwMode="auto">
              <a:xfrm>
                <a:off x="8168622" y="3216192"/>
                <a:ext cx="948171" cy="6051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21922054-12CC-45B3-9C41-33A4F4EF9E9F}"/>
                </a:ext>
              </a:extLst>
            </p:cNvPr>
            <p:cNvGrpSpPr/>
            <p:nvPr/>
          </p:nvGrpSpPr>
          <p:grpSpPr>
            <a:xfrm>
              <a:off x="5618597" y="1765150"/>
              <a:ext cx="111150" cy="429726"/>
              <a:chOff x="5279100" y="1788928"/>
              <a:chExt cx="111150" cy="429726"/>
            </a:xfrm>
          </p:grpSpPr>
          <p:cxnSp>
            <p:nvCxnSpPr>
              <p:cNvPr id="173" name="직선 화살표 연결선 172">
                <a:extLst>
                  <a:ext uri="{FF2B5EF4-FFF2-40B4-BE49-F238E27FC236}">
                    <a16:creationId xmlns:a16="http://schemas.microsoft.com/office/drawing/2014/main" id="{B02D4BA9-1062-4CC8-B54D-BA6013CC2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250" y="1819041"/>
                <a:ext cx="0" cy="3996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74" name="직선 화살표 연결선 173">
                <a:extLst>
                  <a:ext uri="{FF2B5EF4-FFF2-40B4-BE49-F238E27FC236}">
                    <a16:creationId xmlns:a16="http://schemas.microsoft.com/office/drawing/2014/main" id="{F260E823-4B57-4D1B-904C-551AACA670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9100" y="1788928"/>
                <a:ext cx="0" cy="40543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0" name="그룹 1069">
              <a:extLst>
                <a:ext uri="{FF2B5EF4-FFF2-40B4-BE49-F238E27FC236}">
                  <a16:creationId xmlns:a16="http://schemas.microsoft.com/office/drawing/2014/main" id="{F9229A3D-2AF4-45C0-9C3D-6DEAE1C751E3}"/>
                </a:ext>
              </a:extLst>
            </p:cNvPr>
            <p:cNvGrpSpPr/>
            <p:nvPr/>
          </p:nvGrpSpPr>
          <p:grpSpPr>
            <a:xfrm>
              <a:off x="2943398" y="3867325"/>
              <a:ext cx="3112871" cy="1130993"/>
              <a:chOff x="2943398" y="3867325"/>
              <a:chExt cx="3112871" cy="1130993"/>
            </a:xfrm>
          </p:grpSpPr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E77336CD-D7AA-4CF5-83D6-3A4FFFC4FE97}"/>
                  </a:ext>
                </a:extLst>
              </p:cNvPr>
              <p:cNvGrpSpPr/>
              <p:nvPr/>
            </p:nvGrpSpPr>
            <p:grpSpPr>
              <a:xfrm>
                <a:off x="5275404" y="3911340"/>
                <a:ext cx="780865" cy="1068883"/>
                <a:chOff x="7521672" y="1636672"/>
                <a:chExt cx="1060568" cy="1451754"/>
              </a:xfrm>
            </p:grpSpPr>
            <p:pic>
              <p:nvPicPr>
                <p:cNvPr id="193" name="Picture 2" descr="vuejs 이미지 검색결과">
                  <a:extLst>
                    <a:ext uri="{FF2B5EF4-FFF2-40B4-BE49-F238E27FC236}">
                      <a16:creationId xmlns:a16="http://schemas.microsoft.com/office/drawing/2014/main" id="{A47A52A9-1DA3-4838-801A-EB5DA3B9BD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55" r="20399" b="10238"/>
                <a:stretch/>
              </p:blipFill>
              <p:spPr bwMode="auto">
                <a:xfrm>
                  <a:off x="7521672" y="1636672"/>
                  <a:ext cx="1060568" cy="10461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9CD9A43-13EF-459E-A3B0-0CC6977662E2}"/>
                    </a:ext>
                  </a:extLst>
                </p:cNvPr>
                <p:cNvSpPr txBox="1"/>
                <p:nvPr/>
              </p:nvSpPr>
              <p:spPr>
                <a:xfrm>
                  <a:off x="7649120" y="2670404"/>
                  <a:ext cx="790757" cy="4180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8383</a:t>
                  </a:r>
                  <a:endParaRPr lang="ko-KR" altLang="en-US" sz="1400" dirty="0"/>
                </a:p>
              </p:txBody>
            </p:sp>
          </p:grpSp>
          <p:grpSp>
            <p:nvGrpSpPr>
              <p:cNvPr id="187" name="그룹 186">
                <a:extLst>
                  <a:ext uri="{FF2B5EF4-FFF2-40B4-BE49-F238E27FC236}">
                    <a16:creationId xmlns:a16="http://schemas.microsoft.com/office/drawing/2014/main" id="{5BC03538-1F84-4FCB-BC77-4EFD0E5544F8}"/>
                  </a:ext>
                </a:extLst>
              </p:cNvPr>
              <p:cNvGrpSpPr/>
              <p:nvPr/>
            </p:nvGrpSpPr>
            <p:grpSpPr>
              <a:xfrm>
                <a:off x="2943398" y="3867325"/>
                <a:ext cx="855672" cy="1130993"/>
                <a:chOff x="3903390" y="1590820"/>
                <a:chExt cx="1162170" cy="1536110"/>
              </a:xfrm>
            </p:grpSpPr>
            <p:pic>
              <p:nvPicPr>
                <p:cNvPr id="191" name="Picture 4" descr="spring boot 이미지 검색결과">
                  <a:extLst>
                    <a:ext uri="{FF2B5EF4-FFF2-40B4-BE49-F238E27FC236}">
                      <a16:creationId xmlns:a16="http://schemas.microsoft.com/office/drawing/2014/main" id="{AAAC7C5C-44B6-4457-AA05-954AD47D95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3390" y="1590820"/>
                  <a:ext cx="1162170" cy="11389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8F97C86E-23DF-479F-93E4-BE4CE6B1D5F2}"/>
                    </a:ext>
                  </a:extLst>
                </p:cNvPr>
                <p:cNvSpPr txBox="1"/>
                <p:nvPr/>
              </p:nvSpPr>
              <p:spPr>
                <a:xfrm>
                  <a:off x="4081238" y="2708909"/>
                  <a:ext cx="790756" cy="4180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8082</a:t>
                  </a:r>
                  <a:endParaRPr lang="ko-KR" altLang="en-US" sz="1400" dirty="0"/>
                </a:p>
              </p:txBody>
            </p:sp>
          </p:grpSp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801D962D-DE0F-4775-9EB2-D9E693398C80}"/>
                  </a:ext>
                </a:extLst>
              </p:cNvPr>
              <p:cNvGrpSpPr/>
              <p:nvPr/>
            </p:nvGrpSpPr>
            <p:grpSpPr>
              <a:xfrm>
                <a:off x="4195785" y="4256486"/>
                <a:ext cx="682904" cy="137480"/>
                <a:chOff x="3997235" y="2597011"/>
                <a:chExt cx="682904" cy="137480"/>
              </a:xfrm>
            </p:grpSpPr>
            <p:cxnSp>
              <p:nvCxnSpPr>
                <p:cNvPr id="189" name="직선 화살표 연결선 188">
                  <a:extLst>
                    <a:ext uri="{FF2B5EF4-FFF2-40B4-BE49-F238E27FC236}">
                      <a16:creationId xmlns:a16="http://schemas.microsoft.com/office/drawing/2014/main" id="{B31B7096-4727-45F7-970C-BDB253DFA0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97235" y="2597011"/>
                  <a:ext cx="678694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화살표 연결선 189">
                  <a:extLst>
                    <a:ext uri="{FF2B5EF4-FFF2-40B4-BE49-F238E27FC236}">
                      <a16:creationId xmlns:a16="http://schemas.microsoft.com/office/drawing/2014/main" id="{6C3B0253-067F-45EB-8B97-2CC0FAEEAB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32069" y="2727967"/>
                  <a:ext cx="648070" cy="65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91C1D0B-9212-4B33-92D0-2B05270DCEF6}"/>
                </a:ext>
              </a:extLst>
            </p:cNvPr>
            <p:cNvGrpSpPr/>
            <p:nvPr/>
          </p:nvGrpSpPr>
          <p:grpSpPr>
            <a:xfrm>
              <a:off x="3350152" y="5055205"/>
              <a:ext cx="111150" cy="429726"/>
              <a:chOff x="3350152" y="1749740"/>
              <a:chExt cx="111150" cy="429726"/>
            </a:xfrm>
          </p:grpSpPr>
          <p:cxnSp>
            <p:nvCxnSpPr>
              <p:cNvPr id="197" name="직선 화살표 연결선 196">
                <a:extLst>
                  <a:ext uri="{FF2B5EF4-FFF2-40B4-BE49-F238E27FC236}">
                    <a16:creationId xmlns:a16="http://schemas.microsoft.com/office/drawing/2014/main" id="{199FC64D-424B-4BA9-9CCC-A5306FEC1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1302" y="1779853"/>
                <a:ext cx="0" cy="3996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E2E7BE78-7853-44D5-836C-A3061C960D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0152" y="1749740"/>
                <a:ext cx="0" cy="40543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8F87B8A0-53E8-4FB2-997C-721D916E31BE}"/>
                </a:ext>
              </a:extLst>
            </p:cNvPr>
            <p:cNvGrpSpPr/>
            <p:nvPr/>
          </p:nvGrpSpPr>
          <p:grpSpPr>
            <a:xfrm>
              <a:off x="5610261" y="5055205"/>
              <a:ext cx="111150" cy="429726"/>
              <a:chOff x="5279100" y="1788928"/>
              <a:chExt cx="111150" cy="429726"/>
            </a:xfrm>
          </p:grpSpPr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2208CC7E-50F5-418F-8A39-16E0EE86D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250" y="1819041"/>
                <a:ext cx="0" cy="3996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E2AD59D9-759C-4CB7-B663-10A4E05380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79100" y="1788928"/>
                <a:ext cx="0" cy="40543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2" name="Picture 12" descr="naver developer logo 이미지 검색결과">
              <a:extLst>
                <a:ext uri="{FF2B5EF4-FFF2-40B4-BE49-F238E27FC236}">
                  <a16:creationId xmlns:a16="http://schemas.microsoft.com/office/drawing/2014/main" id="{8F9A0FA1-BB4D-4408-8C96-356411105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306" y="5539445"/>
              <a:ext cx="1132281" cy="51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69" name="그룹 1068">
              <a:extLst>
                <a:ext uri="{FF2B5EF4-FFF2-40B4-BE49-F238E27FC236}">
                  <a16:creationId xmlns:a16="http://schemas.microsoft.com/office/drawing/2014/main" id="{EC79E6EE-244C-40AC-A4AE-3805D76AFE6E}"/>
                </a:ext>
              </a:extLst>
            </p:cNvPr>
            <p:cNvGrpSpPr/>
            <p:nvPr/>
          </p:nvGrpSpPr>
          <p:grpSpPr>
            <a:xfrm>
              <a:off x="6233565" y="2701035"/>
              <a:ext cx="625868" cy="1528075"/>
              <a:chOff x="6416446" y="2692326"/>
              <a:chExt cx="625868" cy="1528075"/>
            </a:xfrm>
          </p:grpSpPr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3A3159F6-BCAA-4B11-AF48-A9A3093FB9F2}"/>
                  </a:ext>
                </a:extLst>
              </p:cNvPr>
              <p:cNvGrpSpPr/>
              <p:nvPr/>
            </p:nvGrpSpPr>
            <p:grpSpPr>
              <a:xfrm flipH="1" flipV="1">
                <a:off x="6456678" y="3738700"/>
                <a:ext cx="585636" cy="481701"/>
                <a:chOff x="2373359" y="2886891"/>
                <a:chExt cx="585636" cy="481701"/>
              </a:xfrm>
            </p:grpSpPr>
            <p:cxnSp>
              <p:nvCxnSpPr>
                <p:cNvPr id="204" name="직선 화살표 연결선 203">
                  <a:extLst>
                    <a:ext uri="{FF2B5EF4-FFF2-40B4-BE49-F238E27FC236}">
                      <a16:creationId xmlns:a16="http://schemas.microsoft.com/office/drawing/2014/main" id="{97608ECE-8FED-4307-8FA0-56F9D49FF1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7302" y="2995416"/>
                  <a:ext cx="491693" cy="373176"/>
                </a:xfrm>
                <a:prstGeom prst="straightConnector1">
                  <a:avLst/>
                </a:prstGeom>
                <a:ln>
                  <a:solidFill>
                    <a:srgbClr val="5B9BD5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화살표 연결선 204">
                  <a:extLst>
                    <a:ext uri="{FF2B5EF4-FFF2-40B4-BE49-F238E27FC236}">
                      <a16:creationId xmlns:a16="http://schemas.microsoft.com/office/drawing/2014/main" id="{C3D0E3E3-0614-4620-832E-01140AF1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73359" y="2886891"/>
                  <a:ext cx="518284" cy="400007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C5749596-A90D-43AE-BD2D-8FFF98D7F5D1}"/>
                  </a:ext>
                </a:extLst>
              </p:cNvPr>
              <p:cNvGrpSpPr/>
              <p:nvPr/>
            </p:nvGrpSpPr>
            <p:grpSpPr>
              <a:xfrm flipH="1">
                <a:off x="6416446" y="2692326"/>
                <a:ext cx="585636" cy="481701"/>
                <a:chOff x="2373359" y="2886891"/>
                <a:chExt cx="585636" cy="481701"/>
              </a:xfrm>
            </p:grpSpPr>
            <p:cxnSp>
              <p:nvCxnSpPr>
                <p:cNvPr id="211" name="직선 화살표 연결선 210">
                  <a:extLst>
                    <a:ext uri="{FF2B5EF4-FFF2-40B4-BE49-F238E27FC236}">
                      <a16:creationId xmlns:a16="http://schemas.microsoft.com/office/drawing/2014/main" id="{9DAFB34B-12BB-4E2F-874E-DF809F196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7302" y="2995416"/>
                  <a:ext cx="491693" cy="373176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0F512B7B-E34A-427B-8229-3CC35A48F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73359" y="2886891"/>
                  <a:ext cx="518284" cy="400007"/>
                </a:xfrm>
                <a:prstGeom prst="straightConnector1">
                  <a:avLst/>
                </a:prstGeom>
                <a:ln w="28575">
                  <a:solidFill>
                    <a:srgbClr val="5B9BD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53140726-4507-4821-BF32-90656D9BF40E}"/>
                </a:ext>
              </a:extLst>
            </p:cNvPr>
            <p:cNvGrpSpPr/>
            <p:nvPr/>
          </p:nvGrpSpPr>
          <p:grpSpPr>
            <a:xfrm flipH="1">
              <a:off x="2136016" y="2692326"/>
              <a:ext cx="625868" cy="1528075"/>
              <a:chOff x="6416446" y="2692326"/>
              <a:chExt cx="625868" cy="1528075"/>
            </a:xfrm>
          </p:grpSpPr>
          <p:grpSp>
            <p:nvGrpSpPr>
              <p:cNvPr id="224" name="그룹 223">
                <a:extLst>
                  <a:ext uri="{FF2B5EF4-FFF2-40B4-BE49-F238E27FC236}">
                    <a16:creationId xmlns:a16="http://schemas.microsoft.com/office/drawing/2014/main" id="{0B0115C9-B233-400D-805E-D5A9407DD5AB}"/>
                  </a:ext>
                </a:extLst>
              </p:cNvPr>
              <p:cNvGrpSpPr/>
              <p:nvPr/>
            </p:nvGrpSpPr>
            <p:grpSpPr>
              <a:xfrm flipH="1" flipV="1">
                <a:off x="6456678" y="3738700"/>
                <a:ext cx="585636" cy="481701"/>
                <a:chOff x="2373359" y="2886891"/>
                <a:chExt cx="585636" cy="481701"/>
              </a:xfrm>
            </p:grpSpPr>
            <p:cxnSp>
              <p:nvCxnSpPr>
                <p:cNvPr id="228" name="직선 화살표 연결선 227">
                  <a:extLst>
                    <a:ext uri="{FF2B5EF4-FFF2-40B4-BE49-F238E27FC236}">
                      <a16:creationId xmlns:a16="http://schemas.microsoft.com/office/drawing/2014/main" id="{57195512-DDC5-444A-B41E-2E0AE20711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7302" y="2995416"/>
                  <a:ext cx="491693" cy="373176"/>
                </a:xfrm>
                <a:prstGeom prst="straightConnector1">
                  <a:avLst/>
                </a:prstGeom>
                <a:ln>
                  <a:solidFill>
                    <a:srgbClr val="5B9BD5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화살표 연결선 228">
                  <a:extLst>
                    <a:ext uri="{FF2B5EF4-FFF2-40B4-BE49-F238E27FC236}">
                      <a16:creationId xmlns:a16="http://schemas.microsoft.com/office/drawing/2014/main" id="{76A9BB33-5F1C-42E0-87CF-C3C12C53B9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73359" y="2886891"/>
                  <a:ext cx="518284" cy="400007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34952E2E-41AF-4270-8B62-CD0F0C70417D}"/>
                  </a:ext>
                </a:extLst>
              </p:cNvPr>
              <p:cNvGrpSpPr/>
              <p:nvPr/>
            </p:nvGrpSpPr>
            <p:grpSpPr>
              <a:xfrm flipH="1">
                <a:off x="6416446" y="2692326"/>
                <a:ext cx="585636" cy="481701"/>
                <a:chOff x="2373359" y="2886891"/>
                <a:chExt cx="585636" cy="481701"/>
              </a:xfrm>
            </p:grpSpPr>
            <p:cxnSp>
              <p:nvCxnSpPr>
                <p:cNvPr id="226" name="직선 화살표 연결선 225">
                  <a:extLst>
                    <a:ext uri="{FF2B5EF4-FFF2-40B4-BE49-F238E27FC236}">
                      <a16:creationId xmlns:a16="http://schemas.microsoft.com/office/drawing/2014/main" id="{0F269223-C10B-4870-835C-ED4CB5480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7302" y="2995416"/>
                  <a:ext cx="491693" cy="373176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화살표 연결선 226">
                  <a:extLst>
                    <a:ext uri="{FF2B5EF4-FFF2-40B4-BE49-F238E27FC236}">
                      <a16:creationId xmlns:a16="http://schemas.microsoft.com/office/drawing/2014/main" id="{4DEFAF4B-59A3-4148-99E3-823B34B2BD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73359" y="2886891"/>
                  <a:ext cx="518284" cy="400007"/>
                </a:xfrm>
                <a:prstGeom prst="straightConnector1">
                  <a:avLst/>
                </a:prstGeom>
                <a:ln w="28575">
                  <a:solidFill>
                    <a:srgbClr val="5B9BD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FF592F3A-4AC2-4153-8377-A36543460E7C}"/>
                </a:ext>
              </a:extLst>
            </p:cNvPr>
            <p:cNvGrpSpPr/>
            <p:nvPr/>
          </p:nvGrpSpPr>
          <p:grpSpPr>
            <a:xfrm flipH="1">
              <a:off x="9666779" y="2692326"/>
              <a:ext cx="625868" cy="1528075"/>
              <a:chOff x="6416446" y="2692326"/>
              <a:chExt cx="625868" cy="1528075"/>
            </a:xfrm>
          </p:grpSpPr>
          <p:grpSp>
            <p:nvGrpSpPr>
              <p:cNvPr id="231" name="그룹 230">
                <a:extLst>
                  <a:ext uri="{FF2B5EF4-FFF2-40B4-BE49-F238E27FC236}">
                    <a16:creationId xmlns:a16="http://schemas.microsoft.com/office/drawing/2014/main" id="{554D51AE-1F4C-4EC6-B3DE-739D14BB07B9}"/>
                  </a:ext>
                </a:extLst>
              </p:cNvPr>
              <p:cNvGrpSpPr/>
              <p:nvPr/>
            </p:nvGrpSpPr>
            <p:grpSpPr>
              <a:xfrm flipH="1" flipV="1">
                <a:off x="6456678" y="3738700"/>
                <a:ext cx="585636" cy="481701"/>
                <a:chOff x="2373359" y="2886891"/>
                <a:chExt cx="585636" cy="481701"/>
              </a:xfrm>
            </p:grpSpPr>
            <p:cxnSp>
              <p:nvCxnSpPr>
                <p:cNvPr id="235" name="직선 화살표 연결선 234">
                  <a:extLst>
                    <a:ext uri="{FF2B5EF4-FFF2-40B4-BE49-F238E27FC236}">
                      <a16:creationId xmlns:a16="http://schemas.microsoft.com/office/drawing/2014/main" id="{5764EF86-9128-4110-8D8E-2A2DD96A7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7302" y="2995416"/>
                  <a:ext cx="491693" cy="373176"/>
                </a:xfrm>
                <a:prstGeom prst="straightConnector1">
                  <a:avLst/>
                </a:prstGeom>
                <a:ln>
                  <a:solidFill>
                    <a:srgbClr val="5B9BD5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화살표 연결선 235">
                  <a:extLst>
                    <a:ext uri="{FF2B5EF4-FFF2-40B4-BE49-F238E27FC236}">
                      <a16:creationId xmlns:a16="http://schemas.microsoft.com/office/drawing/2014/main" id="{84E2BB2B-11DC-4C9F-B9F3-8E1767B3C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73359" y="2886891"/>
                  <a:ext cx="518284" cy="400007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4634B53B-0C1E-4CE8-962F-76E537B513EE}"/>
                  </a:ext>
                </a:extLst>
              </p:cNvPr>
              <p:cNvGrpSpPr/>
              <p:nvPr/>
            </p:nvGrpSpPr>
            <p:grpSpPr>
              <a:xfrm flipH="1">
                <a:off x="6416446" y="2692326"/>
                <a:ext cx="585636" cy="481701"/>
                <a:chOff x="2373359" y="2886891"/>
                <a:chExt cx="585636" cy="481701"/>
              </a:xfrm>
            </p:grpSpPr>
            <p:cxnSp>
              <p:nvCxnSpPr>
                <p:cNvPr id="233" name="직선 화살표 연결선 232">
                  <a:extLst>
                    <a:ext uri="{FF2B5EF4-FFF2-40B4-BE49-F238E27FC236}">
                      <a16:creationId xmlns:a16="http://schemas.microsoft.com/office/drawing/2014/main" id="{B60F4CF0-4E45-40EF-B9D9-012BBDC3C5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7302" y="2995416"/>
                  <a:ext cx="491693" cy="373176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화살표 연결선 233">
                  <a:extLst>
                    <a:ext uri="{FF2B5EF4-FFF2-40B4-BE49-F238E27FC236}">
                      <a16:creationId xmlns:a16="http://schemas.microsoft.com/office/drawing/2014/main" id="{49B49F81-5A5A-4994-A887-E8FFF08CD8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73359" y="2886891"/>
                  <a:ext cx="518284" cy="400007"/>
                </a:xfrm>
                <a:prstGeom prst="straightConnector1">
                  <a:avLst/>
                </a:prstGeom>
                <a:ln w="28575">
                  <a:solidFill>
                    <a:srgbClr val="5B9BD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66D8655B-D723-49F6-B3D2-B9E58DDE6EBA}"/>
                </a:ext>
              </a:extLst>
            </p:cNvPr>
            <p:cNvGrpSpPr/>
            <p:nvPr/>
          </p:nvGrpSpPr>
          <p:grpSpPr>
            <a:xfrm>
              <a:off x="2943398" y="2357487"/>
              <a:ext cx="3112871" cy="1130993"/>
              <a:chOff x="2943398" y="3867325"/>
              <a:chExt cx="3112871" cy="1130993"/>
            </a:xfrm>
          </p:grpSpPr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53D8F534-B259-4AC9-B238-1688B5590A87}"/>
                  </a:ext>
                </a:extLst>
              </p:cNvPr>
              <p:cNvGrpSpPr/>
              <p:nvPr/>
            </p:nvGrpSpPr>
            <p:grpSpPr>
              <a:xfrm>
                <a:off x="5275404" y="3920050"/>
                <a:ext cx="780865" cy="1068883"/>
                <a:chOff x="7521672" y="1648501"/>
                <a:chExt cx="1060568" cy="1451754"/>
              </a:xfrm>
            </p:grpSpPr>
            <p:pic>
              <p:nvPicPr>
                <p:cNvPr id="246" name="Picture 2" descr="vuejs 이미지 검색결과">
                  <a:extLst>
                    <a:ext uri="{FF2B5EF4-FFF2-40B4-BE49-F238E27FC236}">
                      <a16:creationId xmlns:a16="http://schemas.microsoft.com/office/drawing/2014/main" id="{04E26057-2D54-40D6-999E-B403A7380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55" r="20399" b="10238"/>
                <a:stretch/>
              </p:blipFill>
              <p:spPr bwMode="auto">
                <a:xfrm>
                  <a:off x="7521672" y="1648501"/>
                  <a:ext cx="1060568" cy="10461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257F0C90-9868-4710-ACD3-EDDE69312CE7}"/>
                    </a:ext>
                  </a:extLst>
                </p:cNvPr>
                <p:cNvSpPr txBox="1"/>
                <p:nvPr/>
              </p:nvSpPr>
              <p:spPr>
                <a:xfrm>
                  <a:off x="7802885" y="2682233"/>
                  <a:ext cx="520784" cy="4180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80</a:t>
                  </a:r>
                  <a:endParaRPr lang="ko-KR" altLang="en-US" sz="1400" dirty="0"/>
                </a:p>
              </p:txBody>
            </p:sp>
          </p:grpSp>
          <p:grpSp>
            <p:nvGrpSpPr>
              <p:cNvPr id="240" name="그룹 239">
                <a:extLst>
                  <a:ext uri="{FF2B5EF4-FFF2-40B4-BE49-F238E27FC236}">
                    <a16:creationId xmlns:a16="http://schemas.microsoft.com/office/drawing/2014/main" id="{C1081BF4-C358-43B1-9DED-F46BE58561CC}"/>
                  </a:ext>
                </a:extLst>
              </p:cNvPr>
              <p:cNvGrpSpPr/>
              <p:nvPr/>
            </p:nvGrpSpPr>
            <p:grpSpPr>
              <a:xfrm>
                <a:off x="2943398" y="3867325"/>
                <a:ext cx="855672" cy="1130993"/>
                <a:chOff x="3903390" y="1590820"/>
                <a:chExt cx="1162170" cy="1536110"/>
              </a:xfrm>
            </p:grpSpPr>
            <p:pic>
              <p:nvPicPr>
                <p:cNvPr id="244" name="Picture 4" descr="spring boot 이미지 검색결과">
                  <a:extLst>
                    <a:ext uri="{FF2B5EF4-FFF2-40B4-BE49-F238E27FC236}">
                      <a16:creationId xmlns:a16="http://schemas.microsoft.com/office/drawing/2014/main" id="{5CF77AF0-4C83-422D-8396-260E3C9885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3390" y="1590820"/>
                  <a:ext cx="1162170" cy="11389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F48350A0-1586-49D6-94DC-79120C1E9DCB}"/>
                    </a:ext>
                  </a:extLst>
                </p:cNvPr>
                <p:cNvSpPr txBox="1"/>
                <p:nvPr/>
              </p:nvSpPr>
              <p:spPr>
                <a:xfrm>
                  <a:off x="4081238" y="2708909"/>
                  <a:ext cx="790756" cy="4180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8080</a:t>
                  </a:r>
                  <a:endParaRPr lang="ko-KR" altLang="en-US" sz="1400" dirty="0"/>
                </a:p>
              </p:txBody>
            </p:sp>
          </p:grpSp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8F2565F3-678F-46DF-848E-D9573EA13695}"/>
                  </a:ext>
                </a:extLst>
              </p:cNvPr>
              <p:cNvGrpSpPr/>
              <p:nvPr/>
            </p:nvGrpSpPr>
            <p:grpSpPr>
              <a:xfrm>
                <a:off x="4195785" y="4256486"/>
                <a:ext cx="682904" cy="137480"/>
                <a:chOff x="3997235" y="2597011"/>
                <a:chExt cx="682904" cy="137480"/>
              </a:xfrm>
            </p:grpSpPr>
            <p:cxnSp>
              <p:nvCxnSpPr>
                <p:cNvPr id="242" name="직선 화살표 연결선 241">
                  <a:extLst>
                    <a:ext uri="{FF2B5EF4-FFF2-40B4-BE49-F238E27FC236}">
                      <a16:creationId xmlns:a16="http://schemas.microsoft.com/office/drawing/2014/main" id="{DEA11045-D71B-46E5-81CF-01C6EBFD0D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97235" y="2597011"/>
                  <a:ext cx="678694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화살표 연결선 242">
                  <a:extLst>
                    <a:ext uri="{FF2B5EF4-FFF2-40B4-BE49-F238E27FC236}">
                      <a16:creationId xmlns:a16="http://schemas.microsoft.com/office/drawing/2014/main" id="{3E380652-4C04-40A1-8D0A-7DDD7C258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32069" y="2727967"/>
                  <a:ext cx="648070" cy="65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48" name="그림 247">
              <a:extLst>
                <a:ext uri="{FF2B5EF4-FFF2-40B4-BE49-F238E27FC236}">
                  <a16:creationId xmlns:a16="http://schemas.microsoft.com/office/drawing/2014/main" id="{771AE6E0-F39A-4D19-A139-4B31C93FA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441" b="97504" l="6167" r="91924">
                          <a14:foregroundMark x1="54479" y1="28341" x2="48018" y2="33921"/>
                          <a14:foregroundMark x1="48018" y1="33921" x2="39648" y2="47724"/>
                          <a14:foregroundMark x1="39648" y1="47724" x2="28634" y2="40382"/>
                          <a14:foregroundMark x1="28634" y1="40382" x2="38032" y2="38326"/>
                          <a14:foregroundMark x1="38032" y1="38326" x2="46256" y2="49633"/>
                          <a14:foregroundMark x1="46256" y1="49633" x2="51101" y2="68576"/>
                          <a14:foregroundMark x1="51101" y1="68576" x2="60059" y2="64905"/>
                          <a14:foregroundMark x1="60059" y1="64905" x2="65051" y2="57122"/>
                          <a14:foregroundMark x1="65051" y1="57122" x2="51982" y2="44787"/>
                          <a14:foregroundMark x1="51982" y1="44787" x2="38620" y2="45962"/>
                          <a14:foregroundMark x1="38620" y1="45962" x2="32305" y2="54332"/>
                          <a14:foregroundMark x1="32305" y1="54332" x2="30690" y2="68135"/>
                          <a14:foregroundMark x1="30690" y1="68135" x2="34949" y2="77093"/>
                          <a14:foregroundMark x1="34949" y1="77093" x2="40235" y2="82673"/>
                          <a14:foregroundMark x1="40235" y1="82673" x2="43025" y2="88693"/>
                          <a14:foregroundMark x1="51982" y1="92805" x2="42144" y2="86344"/>
                          <a14:foregroundMark x1="42144" y1="86344" x2="26579" y2="58884"/>
                          <a14:foregroundMark x1="26579" y1="58884" x2="20264" y2="52276"/>
                          <a14:foregroundMark x1="20264" y1="52276" x2="15859" y2="41703"/>
                          <a14:foregroundMark x1="15859" y1="41703" x2="15859" y2="30250"/>
                          <a14:foregroundMark x1="15859" y1="30250" x2="18649" y2="20411"/>
                          <a14:foregroundMark x1="18649" y1="20411" x2="24963" y2="12335"/>
                          <a14:foregroundMark x1="24963" y1="12335" x2="49633" y2="7195"/>
                          <a14:foregroundMark x1="49633" y1="7195" x2="87078" y2="15565"/>
                          <a14:foregroundMark x1="87078" y1="15565" x2="93245" y2="21292"/>
                          <a14:foregroundMark x1="93245" y1="21292" x2="92217" y2="28634"/>
                          <a14:foregroundMark x1="92217" y1="28634" x2="92217" y2="28634"/>
                          <a14:foregroundMark x1="44347" y1="25991" x2="38032" y2="41850"/>
                          <a14:foregroundMark x1="38032" y1="41850" x2="38179" y2="78855"/>
                          <a14:foregroundMark x1="38179" y1="78855" x2="40235" y2="26138"/>
                          <a14:foregroundMark x1="40235" y1="26138" x2="50073" y2="85463"/>
                          <a14:foregroundMark x1="50073" y1="85463" x2="44787" y2="70778"/>
                          <a14:foregroundMark x1="44787" y1="70778" x2="46696" y2="83847"/>
                          <a14:foregroundMark x1="46696" y1="83847" x2="38032" y2="55947"/>
                          <a14:foregroundMark x1="38032" y1="55947" x2="47577" y2="70338"/>
                          <a14:foregroundMark x1="47577" y1="70338" x2="41997" y2="77093"/>
                          <a14:foregroundMark x1="41997" y1="77093" x2="34655" y2="73715"/>
                          <a14:foregroundMark x1="34655" y1="73715" x2="36270" y2="61233"/>
                          <a14:foregroundMark x1="36270" y1="61233" x2="44493" y2="71806"/>
                          <a14:foregroundMark x1="44493" y1="71806" x2="41116" y2="62849"/>
                          <a14:foregroundMark x1="41116" y1="62849" x2="46843" y2="75184"/>
                          <a14:foregroundMark x1="46843" y1="75184" x2="41557" y2="65198"/>
                          <a14:foregroundMark x1="41557" y1="65198" x2="45815" y2="74596"/>
                          <a14:foregroundMark x1="45815" y1="74596" x2="42438" y2="60499"/>
                          <a14:foregroundMark x1="42438" y1="60499" x2="46402" y2="70338"/>
                          <a14:foregroundMark x1="46402" y1="70338" x2="40822" y2="71659"/>
                          <a14:foregroundMark x1="49780" y1="1322" x2="42144" y2="6314"/>
                          <a14:foregroundMark x1="42144" y1="6314" x2="49486" y2="4112"/>
                          <a14:foregroundMark x1="49486" y1="4112" x2="59765" y2="4699"/>
                          <a14:foregroundMark x1="59765" y1="4699" x2="52129" y2="2643"/>
                          <a14:foregroundMark x1="52129" y1="2643" x2="61233" y2="6902"/>
                          <a14:foregroundMark x1="61233" y1="6902" x2="54038" y2="4405"/>
                          <a14:foregroundMark x1="54038" y1="4405" x2="63142" y2="4552"/>
                          <a14:foregroundMark x1="63142" y1="4552" x2="65639" y2="6314"/>
                          <a14:foregroundMark x1="51542" y1="1175" x2="51101" y2="441"/>
                          <a14:foregroundMark x1="7783" y1="16446" x2="7342" y2="24963"/>
                          <a14:foregroundMark x1="7342" y1="24963" x2="8517" y2="28781"/>
                          <a14:foregroundMark x1="45521" y1="93686" x2="53157" y2="93392"/>
                          <a14:foregroundMark x1="53157" y1="93392" x2="53157" y2="93392"/>
                          <a14:foregroundMark x1="46843" y1="97504" x2="52129" y2="97357"/>
                          <a14:foregroundMark x1="6461" y1="24963" x2="6167" y2="167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71830" y="2543019"/>
              <a:ext cx="360323" cy="360323"/>
            </a:xfrm>
            <a:prstGeom prst="rect">
              <a:avLst/>
            </a:prstGeom>
          </p:spPr>
        </p:pic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F3CDE064-E261-498D-8F5E-EFF1C1D1E8E9}"/>
              </a:ext>
            </a:extLst>
          </p:cNvPr>
          <p:cNvSpPr txBox="1"/>
          <p:nvPr/>
        </p:nvSpPr>
        <p:spPr>
          <a:xfrm>
            <a:off x="8400046" y="5618608"/>
            <a:ext cx="2962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그림 </a:t>
            </a:r>
            <a:r>
              <a:rPr lang="en-US" altLang="ko-KR" sz="1100" dirty="0"/>
              <a:t>4 BOOK</a:t>
            </a:r>
            <a:r>
              <a:rPr lang="ko-KR" altLang="en-US" sz="1100" dirty="0"/>
              <a:t> </a:t>
            </a:r>
            <a:r>
              <a:rPr lang="en-US" altLang="ko-KR" sz="1100" dirty="0"/>
              <a:t>SSAFY</a:t>
            </a:r>
            <a:r>
              <a:rPr lang="ko-KR" altLang="en-US" sz="1100" dirty="0"/>
              <a:t> </a:t>
            </a:r>
            <a:r>
              <a:rPr lang="en-US" altLang="ko-KR" sz="1100" dirty="0"/>
              <a:t>system architecture&gt;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8222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DESIGN CONCEPT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F504D3-7A4A-474B-81AA-12073DD41C36}"/>
              </a:ext>
            </a:extLst>
          </p:cNvPr>
          <p:cNvGrpSpPr/>
          <p:nvPr/>
        </p:nvGrpSpPr>
        <p:grpSpPr>
          <a:xfrm>
            <a:off x="1732313" y="1697979"/>
            <a:ext cx="4680349" cy="461665"/>
            <a:chOff x="1732313" y="1697979"/>
            <a:chExt cx="4680349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135910" y="1697979"/>
              <a:ext cx="427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교육생</a:t>
              </a:r>
              <a:r>
                <a:rPr lang="en-US" altLang="ko-KR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(USER)</a:t>
              </a:r>
              <a:endParaRPr lang="ko-KR" altLang="en-US" sz="12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CD707E-D02B-43FA-8C5C-213D0A7D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1807864"/>
              <a:ext cx="409632" cy="28579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E0A7FA-913B-493F-B21F-44CEFFB80B7C}"/>
              </a:ext>
            </a:extLst>
          </p:cNvPr>
          <p:cNvSpPr txBox="1"/>
          <p:nvPr/>
        </p:nvSpPr>
        <p:spPr>
          <a:xfrm>
            <a:off x="2369445" y="2208729"/>
            <a:ext cx="856516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EDU SSAFY</a:t>
            </a:r>
            <a:r>
              <a:rPr lang="ko-KR" altLang="en-US" dirty="0"/>
              <a:t>의 컨셉으로 디자인하여 사용자 경험이 발휘될 수 있도록 하였음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모바일환경에 최적화된 디자인으로 교육생들이 쉽게 활용할 수 있도록 하였음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PWA </a:t>
            </a:r>
            <a:r>
              <a:rPr lang="ko-KR" altLang="en-US" dirty="0"/>
              <a:t>기능을 적용하여 모바일에서 더욱 편리하게 이용할 수 있도록 하였음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B75569-DC89-41AB-B24B-48EC93533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6031" y="3535983"/>
            <a:ext cx="1010283" cy="2195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9EA8BC-3392-4F18-842D-24431E312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9910" y="3535983"/>
            <a:ext cx="1010282" cy="2195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47C251-5424-4B53-87B6-CAFFCBBB43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9622" y="3535982"/>
            <a:ext cx="1010282" cy="2195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CB4E092-F34C-45F0-B44E-571D80F0A0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5746" y="3535983"/>
            <a:ext cx="1024732" cy="2195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FA7B357-6689-4B9F-99F9-F10F6D9EE4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4073" y="3526466"/>
            <a:ext cx="1041547" cy="2186338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52C861FB-72D2-45EF-BA38-C3C40EE32AE1}"/>
              </a:ext>
            </a:extLst>
          </p:cNvPr>
          <p:cNvSpPr/>
          <p:nvPr/>
        </p:nvSpPr>
        <p:spPr>
          <a:xfrm>
            <a:off x="2604244" y="4290569"/>
            <a:ext cx="356671" cy="377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스크린샷, 주차장, 측정기이(가) 표시된 사진&#10;&#10;자동 생성된 설명">
            <a:extLst>
              <a:ext uri="{FF2B5EF4-FFF2-40B4-BE49-F238E27FC236}">
                <a16:creationId xmlns:a16="http://schemas.microsoft.com/office/drawing/2014/main" id="{4B246DF8-671D-4037-9C5B-81DCA2A0B69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52" y="3526465"/>
            <a:ext cx="1041547" cy="2205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ABD36A-0422-4CC5-B91B-67E2A41D43DD}"/>
              </a:ext>
            </a:extLst>
          </p:cNvPr>
          <p:cNvSpPr txBox="1"/>
          <p:nvPr/>
        </p:nvSpPr>
        <p:spPr>
          <a:xfrm>
            <a:off x="3798638" y="5745253"/>
            <a:ext cx="115448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6 BOOK</a:t>
            </a:r>
            <a:r>
              <a:rPr lang="ko-KR" altLang="en-US" sz="500" dirty="0"/>
              <a:t> </a:t>
            </a:r>
            <a:r>
              <a:rPr lang="en-US" altLang="ko-KR" sz="500" dirty="0"/>
              <a:t>SSAFY</a:t>
            </a:r>
            <a:r>
              <a:rPr lang="ko-KR" altLang="en-US" sz="500" dirty="0"/>
              <a:t> </a:t>
            </a:r>
            <a:r>
              <a:rPr lang="en-US" altLang="ko-KR" sz="500" dirty="0"/>
              <a:t>user </a:t>
            </a:r>
            <a:r>
              <a:rPr lang="ko-KR" altLang="en-US" sz="500" dirty="0"/>
              <a:t>메인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2633A-1C58-45BD-9D7C-DEE8EF8733F5}"/>
              </a:ext>
            </a:extLst>
          </p:cNvPr>
          <p:cNvSpPr txBox="1"/>
          <p:nvPr/>
        </p:nvSpPr>
        <p:spPr>
          <a:xfrm>
            <a:off x="2449396" y="5745253"/>
            <a:ext cx="102303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5 BOOK</a:t>
            </a:r>
            <a:r>
              <a:rPr lang="ko-KR" altLang="en-US" sz="500" dirty="0"/>
              <a:t> </a:t>
            </a:r>
            <a:r>
              <a:rPr lang="en-US" altLang="ko-KR" sz="500" dirty="0"/>
              <a:t>SSAFY</a:t>
            </a:r>
            <a:r>
              <a:rPr lang="ko-KR" altLang="en-US" sz="500" dirty="0"/>
              <a:t> </a:t>
            </a:r>
            <a:r>
              <a:rPr lang="en-US" altLang="ko-KR" sz="500" dirty="0"/>
              <a:t>PWA&gt;</a:t>
            </a:r>
            <a:endParaRPr lang="ko-KR" altLang="en-US" sz="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F1BD42-72EB-4314-AB20-54EE6B225D80}"/>
              </a:ext>
            </a:extLst>
          </p:cNvPr>
          <p:cNvSpPr txBox="1"/>
          <p:nvPr/>
        </p:nvSpPr>
        <p:spPr>
          <a:xfrm>
            <a:off x="9308705" y="5745253"/>
            <a:ext cx="118974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10 BOOK</a:t>
            </a:r>
            <a:r>
              <a:rPr lang="ko-KR" altLang="en-US" sz="500" dirty="0"/>
              <a:t> </a:t>
            </a:r>
            <a:r>
              <a:rPr lang="en-US" altLang="ko-KR" sz="500" dirty="0"/>
              <a:t>SSAFY</a:t>
            </a:r>
            <a:r>
              <a:rPr lang="ko-KR" altLang="en-US" sz="500" dirty="0"/>
              <a:t> </a:t>
            </a:r>
            <a:r>
              <a:rPr lang="en-US" altLang="ko-KR" sz="500" dirty="0"/>
              <a:t>user </a:t>
            </a:r>
            <a:r>
              <a:rPr lang="ko-KR" altLang="en-US" sz="500" dirty="0"/>
              <a:t>관리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6D4DC8-B2ED-471F-B3CC-73664EA26FC1}"/>
              </a:ext>
            </a:extLst>
          </p:cNvPr>
          <p:cNvSpPr txBox="1"/>
          <p:nvPr/>
        </p:nvSpPr>
        <p:spPr>
          <a:xfrm>
            <a:off x="5185114" y="5745253"/>
            <a:ext cx="128272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7 BOOK</a:t>
            </a:r>
            <a:r>
              <a:rPr lang="ko-KR" altLang="en-US" sz="500" dirty="0"/>
              <a:t> </a:t>
            </a:r>
            <a:r>
              <a:rPr lang="en-US" altLang="ko-KR" sz="500" dirty="0"/>
              <a:t>SSAFY</a:t>
            </a:r>
            <a:r>
              <a:rPr lang="ko-KR" altLang="en-US" sz="500" dirty="0"/>
              <a:t> </a:t>
            </a:r>
            <a:r>
              <a:rPr lang="en-US" altLang="ko-KR" sz="500" dirty="0"/>
              <a:t>user </a:t>
            </a:r>
            <a:r>
              <a:rPr lang="ko-KR" altLang="en-US" sz="500" dirty="0" err="1"/>
              <a:t>도서목룍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5A6DA8-AA8F-4321-A02C-EDDAED6E90A6}"/>
              </a:ext>
            </a:extLst>
          </p:cNvPr>
          <p:cNvSpPr txBox="1"/>
          <p:nvPr/>
        </p:nvSpPr>
        <p:spPr>
          <a:xfrm>
            <a:off x="6562054" y="5745253"/>
            <a:ext cx="128272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8 BOOK</a:t>
            </a:r>
            <a:r>
              <a:rPr lang="ko-KR" altLang="en-US" sz="500" dirty="0"/>
              <a:t> </a:t>
            </a:r>
            <a:r>
              <a:rPr lang="en-US" altLang="ko-KR" sz="500" dirty="0"/>
              <a:t>SSAFY</a:t>
            </a:r>
            <a:r>
              <a:rPr lang="ko-KR" altLang="en-US" sz="500" dirty="0"/>
              <a:t> </a:t>
            </a:r>
            <a:r>
              <a:rPr lang="en-US" altLang="ko-KR" sz="500" dirty="0"/>
              <a:t>user </a:t>
            </a:r>
            <a:r>
              <a:rPr lang="ko-KR" altLang="en-US" sz="500" dirty="0" err="1"/>
              <a:t>도서상세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59907-FCC0-4754-89C2-DD5EE4A245C1}"/>
              </a:ext>
            </a:extLst>
          </p:cNvPr>
          <p:cNvSpPr txBox="1"/>
          <p:nvPr/>
        </p:nvSpPr>
        <p:spPr>
          <a:xfrm>
            <a:off x="7944580" y="5745253"/>
            <a:ext cx="115448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9 BOOK</a:t>
            </a:r>
            <a:r>
              <a:rPr lang="ko-KR" altLang="en-US" sz="500" dirty="0"/>
              <a:t> </a:t>
            </a:r>
            <a:r>
              <a:rPr lang="en-US" altLang="ko-KR" sz="500" dirty="0"/>
              <a:t>SSAFY</a:t>
            </a:r>
            <a:r>
              <a:rPr lang="ko-KR" altLang="en-US" sz="500" dirty="0"/>
              <a:t> </a:t>
            </a:r>
            <a:r>
              <a:rPr lang="en-US" altLang="ko-KR" sz="500" dirty="0"/>
              <a:t>user </a:t>
            </a:r>
            <a:r>
              <a:rPr lang="ko-KR" altLang="en-US" sz="500" dirty="0"/>
              <a:t>알림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05496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E8F0516-689A-4DAA-B27D-6F02889A20EA}"/>
              </a:ext>
            </a:extLst>
          </p:cNvPr>
          <p:cNvSpPr/>
          <p:nvPr/>
        </p:nvSpPr>
        <p:spPr>
          <a:xfrm>
            <a:off x="3216957" y="2626260"/>
            <a:ext cx="1561898" cy="1346464"/>
          </a:xfrm>
          <a:prstGeom prst="hexagon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  <a:effectLst/>
          <a:scene3d>
            <a:camera prst="orthographicFront"/>
            <a:lightRig rig="freezing" dir="t"/>
          </a:scene3d>
          <a:sp3d prstMaterial="powder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BOOK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SSAFY</a:t>
            </a:r>
          </a:p>
          <a:p>
            <a:pPr algn="ctr"/>
            <a:r>
              <a:rPr lang="en-US" altLang="ko-KR" sz="2400" b="1" dirty="0"/>
              <a:t>USER</a:t>
            </a:r>
            <a:endParaRPr lang="ko-KR" altLang="en-US" sz="1200" b="1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D6366F07-EC61-45E4-A5F9-CA68F4077A94}"/>
              </a:ext>
            </a:extLst>
          </p:cNvPr>
          <p:cNvSpPr/>
          <p:nvPr/>
        </p:nvSpPr>
        <p:spPr>
          <a:xfrm>
            <a:off x="1913537" y="1902513"/>
            <a:ext cx="1561898" cy="1346464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찜한</a:t>
            </a:r>
            <a:r>
              <a:rPr lang="ko-KR" altLang="en-US" sz="1200" dirty="0"/>
              <a:t> 도서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반납알림</a:t>
            </a:r>
            <a:endParaRPr lang="ko-KR" altLang="en-US" sz="1200" dirty="0"/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C7277876-7D6F-449E-AC3D-1548BADBE4C6}"/>
              </a:ext>
            </a:extLst>
          </p:cNvPr>
          <p:cNvSpPr/>
          <p:nvPr/>
        </p:nvSpPr>
        <p:spPr>
          <a:xfrm>
            <a:off x="1913537" y="3341540"/>
            <a:ext cx="1561898" cy="1346464"/>
          </a:xfrm>
          <a:prstGeom prst="hexag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맞춤도서</a:t>
            </a:r>
            <a:r>
              <a:rPr lang="en-US" altLang="ko-KR" sz="1100" dirty="0"/>
              <a:t>, </a:t>
            </a:r>
          </a:p>
          <a:p>
            <a:pPr algn="ctr"/>
            <a:r>
              <a:rPr lang="ko-KR" altLang="en-US" sz="1100" dirty="0"/>
              <a:t>베스트 도서</a:t>
            </a:r>
            <a:r>
              <a:rPr lang="en-US" altLang="ko-KR" sz="1100" dirty="0"/>
              <a:t>, </a:t>
            </a:r>
            <a:r>
              <a:rPr lang="ko-KR" altLang="en-US" sz="1100" dirty="0"/>
              <a:t>관련도서 등</a:t>
            </a:r>
            <a:endParaRPr lang="en-US" altLang="ko-KR" sz="1100" dirty="0"/>
          </a:p>
          <a:p>
            <a:pPr algn="ctr"/>
            <a:r>
              <a:rPr lang="ko-KR" altLang="en-US" sz="1100" dirty="0"/>
              <a:t> 도서 추천</a:t>
            </a: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A2504B29-FCB1-4F3A-B632-DAC6EAB51245}"/>
              </a:ext>
            </a:extLst>
          </p:cNvPr>
          <p:cNvSpPr/>
          <p:nvPr/>
        </p:nvSpPr>
        <p:spPr>
          <a:xfrm>
            <a:off x="3216957" y="4074109"/>
            <a:ext cx="1561898" cy="1346464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챗봇을</a:t>
            </a:r>
            <a:r>
              <a:rPr lang="ko-KR" altLang="en-US" sz="1100" dirty="0"/>
              <a:t> 통한 이용정보 제공</a:t>
            </a: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2B5E5BA2-253B-421E-ABF5-0984B587E347}"/>
              </a:ext>
            </a:extLst>
          </p:cNvPr>
          <p:cNvSpPr/>
          <p:nvPr/>
        </p:nvSpPr>
        <p:spPr>
          <a:xfrm>
            <a:off x="4490754" y="3362610"/>
            <a:ext cx="1561898" cy="1346464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간편한</a:t>
            </a:r>
            <a:endParaRPr lang="en-US" altLang="ko-KR" sz="1200" dirty="0"/>
          </a:p>
          <a:p>
            <a:pPr algn="ctr"/>
            <a:r>
              <a:rPr lang="ko-KR" altLang="en-US" sz="1200" dirty="0"/>
              <a:t>도서 신청</a:t>
            </a: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77B526A1-EFA3-4176-B6DA-BF5A88E2F93F}"/>
              </a:ext>
            </a:extLst>
          </p:cNvPr>
          <p:cNvSpPr/>
          <p:nvPr/>
        </p:nvSpPr>
        <p:spPr>
          <a:xfrm>
            <a:off x="4510852" y="1933811"/>
            <a:ext cx="1561898" cy="1346464"/>
          </a:xfrm>
          <a:prstGeom prst="hexagon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QR</a:t>
            </a:r>
            <a:r>
              <a:rPr lang="ko-KR" altLang="en-US" sz="1200" dirty="0"/>
              <a:t>코드를 </a:t>
            </a:r>
            <a:endParaRPr lang="en-US" altLang="ko-KR" sz="1200" dirty="0"/>
          </a:p>
          <a:p>
            <a:pPr algn="ctr"/>
            <a:r>
              <a:rPr lang="ko-KR" altLang="en-US" sz="1200" dirty="0"/>
              <a:t>이용한 </a:t>
            </a:r>
            <a:endParaRPr lang="en-US" altLang="ko-KR" sz="1200" dirty="0"/>
          </a:p>
          <a:p>
            <a:pPr algn="ctr"/>
            <a:r>
              <a:rPr lang="ko-KR" altLang="en-US" sz="1200" dirty="0"/>
              <a:t>대여 및 반납</a:t>
            </a: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7EFEECF8-1825-4960-BA4B-4534D58FE1B1}"/>
              </a:ext>
            </a:extLst>
          </p:cNvPr>
          <p:cNvSpPr/>
          <p:nvPr/>
        </p:nvSpPr>
        <p:spPr>
          <a:xfrm>
            <a:off x="3223643" y="1210064"/>
            <a:ext cx="1561898" cy="1346464"/>
          </a:xfrm>
          <a:prstGeom prst="hexago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실시간 도서현황 파악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4F9EC70-B70E-416D-B8D7-2983D5444A4D}"/>
              </a:ext>
            </a:extLst>
          </p:cNvPr>
          <p:cNvCxnSpPr>
            <a:cxnSpLocks/>
            <a:stCxn id="32" idx="0"/>
            <a:endCxn id="2054" idx="1"/>
          </p:cNvCxnSpPr>
          <p:nvPr/>
        </p:nvCxnSpPr>
        <p:spPr>
          <a:xfrm>
            <a:off x="6072750" y="2607043"/>
            <a:ext cx="727313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F89B40F4-8F04-492A-8476-2DBB834B11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9" t="2074"/>
          <a:stretch/>
        </p:blipFill>
        <p:spPr>
          <a:xfrm>
            <a:off x="6824615" y="3557730"/>
            <a:ext cx="2368867" cy="959610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38E17F3-7019-4C7D-A9D4-F2FD31BFA50F}"/>
              </a:ext>
            </a:extLst>
          </p:cNvPr>
          <p:cNvCxnSpPr>
            <a:cxnSpLocks/>
            <a:stCxn id="31" idx="0"/>
            <a:endCxn id="39" idx="1"/>
          </p:cNvCxnSpPr>
          <p:nvPr/>
        </p:nvCxnSpPr>
        <p:spPr>
          <a:xfrm>
            <a:off x="6052652" y="4035842"/>
            <a:ext cx="771963" cy="16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ACE1DED-DF67-4E26-B6C1-BDEFDB947CE5}"/>
              </a:ext>
            </a:extLst>
          </p:cNvPr>
          <p:cNvCxnSpPr>
            <a:cxnSpLocks/>
            <a:stCxn id="29" idx="1"/>
            <a:endCxn id="2052" idx="1"/>
          </p:cNvCxnSpPr>
          <p:nvPr/>
        </p:nvCxnSpPr>
        <p:spPr>
          <a:xfrm flipV="1">
            <a:off x="4442239" y="5420226"/>
            <a:ext cx="2372249" cy="3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watson assistant 이미지 검색결과">
            <a:extLst>
              <a:ext uri="{FF2B5EF4-FFF2-40B4-BE49-F238E27FC236}">
                <a16:creationId xmlns:a16="http://schemas.microsoft.com/office/drawing/2014/main" id="{EF7C5BB8-9EC5-4FCB-8292-633E0425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88" y="4899634"/>
            <a:ext cx="2368867" cy="104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sta scan 이미지 검색결과">
            <a:extLst>
              <a:ext uri="{FF2B5EF4-FFF2-40B4-BE49-F238E27FC236}">
                <a16:creationId xmlns:a16="http://schemas.microsoft.com/office/drawing/2014/main" id="{565EB46F-2F57-42DE-A065-B61C9CDB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63" y="2164832"/>
            <a:ext cx="2383292" cy="8844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 descr="시계이(가) 표시된 사진&#10;&#10;자동 생성된 설명">
            <a:extLst>
              <a:ext uri="{FF2B5EF4-FFF2-40B4-BE49-F238E27FC236}">
                <a16:creationId xmlns:a16="http://schemas.microsoft.com/office/drawing/2014/main" id="{864E0CC9-CEE9-4CDB-83A5-A5376C0A8C8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/>
          <a:stretch/>
        </p:blipFill>
        <p:spPr>
          <a:xfrm>
            <a:off x="9570127" y="1997752"/>
            <a:ext cx="681081" cy="1346464"/>
          </a:xfrm>
          <a:prstGeom prst="rect">
            <a:avLst/>
          </a:prstGeom>
        </p:spPr>
      </p:pic>
      <p:pic>
        <p:nvPicPr>
          <p:cNvPr id="95" name="그림 94" descr="스크린샷이(가) 표시된 사진&#10;&#10;자동 생성된 설명">
            <a:extLst>
              <a:ext uri="{FF2B5EF4-FFF2-40B4-BE49-F238E27FC236}">
                <a16:creationId xmlns:a16="http://schemas.microsoft.com/office/drawing/2014/main" id="{87FE74AE-C83F-46E2-B708-2E435FCEF87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140" y="3303403"/>
            <a:ext cx="682273" cy="1402532"/>
          </a:xfrm>
          <a:prstGeom prst="rect">
            <a:avLst/>
          </a:prstGeom>
        </p:spPr>
      </p:pic>
      <p:pic>
        <p:nvPicPr>
          <p:cNvPr id="97" name="그림 96" descr="스크린샷이(가) 표시된 사진&#10;&#10;자동 생성된 설명">
            <a:extLst>
              <a:ext uri="{FF2B5EF4-FFF2-40B4-BE49-F238E27FC236}">
                <a16:creationId xmlns:a16="http://schemas.microsoft.com/office/drawing/2014/main" id="{6EF8924A-065E-4FB2-AAA7-97E5768A6D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383" y="4576596"/>
            <a:ext cx="681080" cy="14000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51E4DE-03FD-4D48-86B5-0FB46E644693}"/>
              </a:ext>
            </a:extLst>
          </p:cNvPr>
          <p:cNvSpPr txBox="1"/>
          <p:nvPr/>
        </p:nvSpPr>
        <p:spPr>
          <a:xfrm>
            <a:off x="8276232" y="3055917"/>
            <a:ext cx="9079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&lt;</a:t>
            </a:r>
            <a:r>
              <a:rPr lang="ko-KR" altLang="en-US" sz="600" dirty="0"/>
              <a:t>그림 </a:t>
            </a:r>
            <a:r>
              <a:rPr lang="en-US" altLang="ko-KR" sz="600" dirty="0"/>
              <a:t>11 </a:t>
            </a:r>
            <a:r>
              <a:rPr lang="en-US" altLang="ko-KR" sz="600" dirty="0" err="1"/>
              <a:t>instascan</a:t>
            </a:r>
            <a:r>
              <a:rPr lang="en-US" altLang="ko-KR" sz="600" dirty="0"/>
              <a:t>&gt;</a:t>
            </a:r>
            <a:endParaRPr lang="ko-KR" altLang="en-US" sz="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68F7AF-E0AC-4018-9053-F58F990B90ED}"/>
              </a:ext>
            </a:extLst>
          </p:cNvPr>
          <p:cNvSpPr txBox="1"/>
          <p:nvPr/>
        </p:nvSpPr>
        <p:spPr>
          <a:xfrm>
            <a:off x="7909174" y="4519725"/>
            <a:ext cx="126195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&lt;</a:t>
            </a:r>
            <a:r>
              <a:rPr lang="ko-KR" altLang="en-US" sz="600" dirty="0"/>
              <a:t>그림 </a:t>
            </a:r>
            <a:r>
              <a:rPr lang="en-US" altLang="ko-KR" sz="600" dirty="0"/>
              <a:t>12 NAVER Developers&gt;</a:t>
            </a:r>
            <a:endParaRPr lang="ko-KR" altLang="en-US" sz="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22F7D1-AAB6-487D-BC7B-D07BAB367FDA}"/>
              </a:ext>
            </a:extLst>
          </p:cNvPr>
          <p:cNvSpPr txBox="1"/>
          <p:nvPr/>
        </p:nvSpPr>
        <p:spPr>
          <a:xfrm>
            <a:off x="7767539" y="5944172"/>
            <a:ext cx="14034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/>
              <a:t>&lt;</a:t>
            </a:r>
            <a:r>
              <a:rPr lang="ko-KR" altLang="en-US" sz="600" dirty="0"/>
              <a:t>그림 </a:t>
            </a:r>
            <a:r>
              <a:rPr lang="en-US" altLang="ko-KR" sz="600" dirty="0"/>
              <a:t>13 IBM Watson Assistant&gt;</a:t>
            </a:r>
            <a:endParaRPr lang="ko-KR" altLang="en-US" sz="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67CCB7-DEC6-4814-8E1E-20DCC0303B1E}"/>
              </a:ext>
            </a:extLst>
          </p:cNvPr>
          <p:cNvSpPr txBox="1"/>
          <p:nvPr/>
        </p:nvSpPr>
        <p:spPr>
          <a:xfrm>
            <a:off x="9413713" y="3336667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14 user QR</a:t>
            </a:r>
            <a:r>
              <a:rPr lang="ko-KR" altLang="en-US" sz="500" dirty="0"/>
              <a:t>코드 대여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A16DE1-AF6B-4CB3-81E9-54F31E65E109}"/>
              </a:ext>
            </a:extLst>
          </p:cNvPr>
          <p:cNvSpPr txBox="1"/>
          <p:nvPr/>
        </p:nvSpPr>
        <p:spPr>
          <a:xfrm>
            <a:off x="10251208" y="4709074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15 user </a:t>
            </a:r>
            <a:r>
              <a:rPr lang="ko-KR" altLang="en-US" sz="500" dirty="0"/>
              <a:t>신청도서 검색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961CA2-F78F-4BB2-8601-8852C7D900A4}"/>
              </a:ext>
            </a:extLst>
          </p:cNvPr>
          <p:cNvSpPr txBox="1"/>
          <p:nvPr/>
        </p:nvSpPr>
        <p:spPr>
          <a:xfrm>
            <a:off x="9580952" y="5939821"/>
            <a:ext cx="8101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16 user </a:t>
            </a:r>
            <a:r>
              <a:rPr lang="ko-KR" altLang="en-US" sz="500" dirty="0" err="1"/>
              <a:t>챗봇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22979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DESIGN CONCEPT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F504D3-7A4A-474B-81AA-12073DD41C36}"/>
              </a:ext>
            </a:extLst>
          </p:cNvPr>
          <p:cNvGrpSpPr/>
          <p:nvPr/>
        </p:nvGrpSpPr>
        <p:grpSpPr>
          <a:xfrm>
            <a:off x="1732313" y="1697979"/>
            <a:ext cx="4680349" cy="461665"/>
            <a:chOff x="1732313" y="1697979"/>
            <a:chExt cx="4680349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135910" y="1697979"/>
              <a:ext cx="427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관리자</a:t>
              </a:r>
              <a:r>
                <a:rPr lang="en-US" altLang="ko-KR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(ADMIN)</a:t>
              </a:r>
              <a:endParaRPr lang="ko-KR" altLang="en-US" sz="12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CD707E-D02B-43FA-8C5C-213D0A7D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1807864"/>
              <a:ext cx="409632" cy="28579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E0A7FA-913B-493F-B21F-44CEFFB80B7C}"/>
              </a:ext>
            </a:extLst>
          </p:cNvPr>
          <p:cNvSpPr txBox="1"/>
          <p:nvPr/>
        </p:nvSpPr>
        <p:spPr>
          <a:xfrm>
            <a:off x="2369445" y="2208729"/>
            <a:ext cx="838082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Dash board</a:t>
            </a:r>
            <a:r>
              <a:rPr lang="ko-KR" altLang="en-US" dirty="0"/>
              <a:t>의 컨셉으로 디자인하여 효율적으로 관리할 수 있도록 하였음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PC</a:t>
            </a:r>
            <a:r>
              <a:rPr lang="ko-KR" altLang="en-US" dirty="0"/>
              <a:t>환경에 최적화된 디자인으로 관리자들이 쉽게 활용할 수 있도록 하였음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A0058-7D59-4F2F-A662-8913658E54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0932" y="3182344"/>
            <a:ext cx="2671152" cy="13138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624E46B-D4C9-4DE2-B6FB-A36E3EA6AA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6677" y="3182344"/>
            <a:ext cx="2671152" cy="13173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49AFDF7-7296-4A2A-9688-36E53B262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2421" y="3182344"/>
            <a:ext cx="2671153" cy="13145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5AB27A-3F80-4CFD-B08F-F7262B99F7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749" y="4684495"/>
            <a:ext cx="2671153" cy="13194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6B4DA59-AF03-45F0-9158-FA47EC9B45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4347" y="4684495"/>
            <a:ext cx="2671154" cy="13159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F5D46E2-B8CF-4DCB-A4A0-6EF5B219F7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1946" y="4684495"/>
            <a:ext cx="2671153" cy="1311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93EC7C4-FA6D-490C-B409-A644EC9CC973}"/>
              </a:ext>
            </a:extLst>
          </p:cNvPr>
          <p:cNvSpPr txBox="1"/>
          <p:nvPr/>
        </p:nvSpPr>
        <p:spPr>
          <a:xfrm>
            <a:off x="4225313" y="4488568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17 admin </a:t>
            </a:r>
            <a:r>
              <a:rPr lang="ko-KR" altLang="en-US" sz="500" dirty="0"/>
              <a:t>메인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FEB410-F8CD-4EB5-BDDD-9D0E3A8A9492}"/>
              </a:ext>
            </a:extLst>
          </p:cNvPr>
          <p:cNvSpPr txBox="1"/>
          <p:nvPr/>
        </p:nvSpPr>
        <p:spPr>
          <a:xfrm>
            <a:off x="6933868" y="4488568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18 admin</a:t>
            </a:r>
            <a:r>
              <a:rPr lang="ko-KR" altLang="en-US" sz="500" dirty="0"/>
              <a:t> 도서 목록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24E7A1-C29C-476C-B8ED-57C073C96C01}"/>
              </a:ext>
            </a:extLst>
          </p:cNvPr>
          <p:cNvSpPr txBox="1"/>
          <p:nvPr/>
        </p:nvSpPr>
        <p:spPr>
          <a:xfrm>
            <a:off x="4110055" y="5986085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20 user </a:t>
            </a:r>
            <a:r>
              <a:rPr lang="ko-KR" altLang="en-US" sz="500" dirty="0"/>
              <a:t>도서 등록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B6821A-C127-4871-8848-C1617B71DC73}"/>
              </a:ext>
            </a:extLst>
          </p:cNvPr>
          <p:cNvSpPr txBox="1"/>
          <p:nvPr/>
        </p:nvSpPr>
        <p:spPr>
          <a:xfrm>
            <a:off x="9744246" y="4488568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19 admin</a:t>
            </a:r>
            <a:r>
              <a:rPr lang="ko-KR" altLang="en-US" sz="500" dirty="0"/>
              <a:t> 대여도서 목록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050352-7452-4CF4-BCE2-159F45C25B9D}"/>
              </a:ext>
            </a:extLst>
          </p:cNvPr>
          <p:cNvSpPr txBox="1"/>
          <p:nvPr/>
        </p:nvSpPr>
        <p:spPr>
          <a:xfrm>
            <a:off x="7075239" y="5986085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21 admin</a:t>
            </a:r>
            <a:r>
              <a:rPr lang="ko-KR" altLang="en-US" sz="500" dirty="0"/>
              <a:t> 게시판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64756B-2101-4A4F-8FB9-E77DA6F5711D}"/>
              </a:ext>
            </a:extLst>
          </p:cNvPr>
          <p:cNvSpPr txBox="1"/>
          <p:nvPr/>
        </p:nvSpPr>
        <p:spPr>
          <a:xfrm>
            <a:off x="9892110" y="5986085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22 admin</a:t>
            </a:r>
            <a:r>
              <a:rPr lang="ko-KR" altLang="en-US" sz="500" dirty="0"/>
              <a:t> 회원관리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86021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E8F0516-689A-4DAA-B27D-6F02889A20EA}"/>
              </a:ext>
            </a:extLst>
          </p:cNvPr>
          <p:cNvSpPr/>
          <p:nvPr/>
        </p:nvSpPr>
        <p:spPr>
          <a:xfrm>
            <a:off x="3216957" y="2805556"/>
            <a:ext cx="1561898" cy="1346464"/>
          </a:xfrm>
          <a:prstGeom prst="hexagon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  <a:effectLst/>
          <a:scene3d>
            <a:camera prst="orthographicFront"/>
            <a:lightRig rig="freezing" dir="t"/>
          </a:scene3d>
          <a:sp3d prstMaterial="powder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BOOK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SSAFY</a:t>
            </a:r>
          </a:p>
          <a:p>
            <a:pPr algn="ctr"/>
            <a:r>
              <a:rPr lang="en-US" altLang="ko-KR" b="1" dirty="0"/>
              <a:t>ADMIN</a:t>
            </a:r>
            <a:endParaRPr lang="ko-KR" altLang="en-US" sz="1200" b="1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D6366F07-EC61-45E4-A5F9-CA68F4077A94}"/>
              </a:ext>
            </a:extLst>
          </p:cNvPr>
          <p:cNvSpPr/>
          <p:nvPr/>
        </p:nvSpPr>
        <p:spPr>
          <a:xfrm>
            <a:off x="1913537" y="2081809"/>
            <a:ext cx="1561898" cy="1346464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실시간 대여</a:t>
            </a:r>
            <a:r>
              <a:rPr lang="en-US" altLang="ko-KR" sz="1200" dirty="0"/>
              <a:t>, </a:t>
            </a:r>
            <a:r>
              <a:rPr lang="ko-KR" altLang="en-US" sz="1200" dirty="0"/>
              <a:t>반납</a:t>
            </a:r>
            <a:r>
              <a:rPr lang="en-US" altLang="ko-KR" sz="1200" dirty="0"/>
              <a:t>, </a:t>
            </a:r>
            <a:r>
              <a:rPr lang="ko-KR" altLang="en-US" sz="1200" dirty="0"/>
              <a:t>연체 현황 파악</a:t>
            </a:r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C7277876-7D6F-449E-AC3D-1548BADBE4C6}"/>
              </a:ext>
            </a:extLst>
          </p:cNvPr>
          <p:cNvSpPr/>
          <p:nvPr/>
        </p:nvSpPr>
        <p:spPr>
          <a:xfrm>
            <a:off x="1913537" y="3520836"/>
            <a:ext cx="1561898" cy="1346464"/>
          </a:xfrm>
          <a:prstGeom prst="hexagon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알림 </a:t>
            </a:r>
            <a:endParaRPr lang="en-US" altLang="ko-KR" sz="1100" dirty="0"/>
          </a:p>
          <a:p>
            <a:pPr algn="ctr"/>
            <a:r>
              <a:rPr lang="ko-KR" altLang="en-US" sz="1100" dirty="0"/>
              <a:t>전송 기능</a:t>
            </a: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A2504B29-FCB1-4F3A-B632-DAC6EAB51245}"/>
              </a:ext>
            </a:extLst>
          </p:cNvPr>
          <p:cNvSpPr/>
          <p:nvPr/>
        </p:nvSpPr>
        <p:spPr>
          <a:xfrm>
            <a:off x="3216957" y="4253405"/>
            <a:ext cx="1561898" cy="1346464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실시간 신청 도서 파악</a:t>
            </a: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2B5E5BA2-253B-421E-ABF5-0984B587E347}"/>
              </a:ext>
            </a:extLst>
          </p:cNvPr>
          <p:cNvSpPr/>
          <p:nvPr/>
        </p:nvSpPr>
        <p:spPr>
          <a:xfrm>
            <a:off x="4490754" y="3541906"/>
            <a:ext cx="1561898" cy="1346464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엑셀파일로 다량의 도서 동시 등록</a:t>
            </a: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77B526A1-EFA3-4176-B6DA-BF5A88E2F93F}"/>
              </a:ext>
            </a:extLst>
          </p:cNvPr>
          <p:cNvSpPr/>
          <p:nvPr/>
        </p:nvSpPr>
        <p:spPr>
          <a:xfrm>
            <a:off x="4510852" y="2113107"/>
            <a:ext cx="1561898" cy="1346464"/>
          </a:xfrm>
          <a:prstGeom prst="hexagon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간편한</a:t>
            </a:r>
            <a:endParaRPr lang="en-US" altLang="ko-KR" sz="1200" dirty="0"/>
          </a:p>
          <a:p>
            <a:pPr algn="ctr"/>
            <a:r>
              <a:rPr lang="ko-KR" altLang="en-US" sz="1200" dirty="0"/>
              <a:t>도서 등록</a:t>
            </a:r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7EFEECF8-1825-4960-BA4B-4534D58FE1B1}"/>
              </a:ext>
            </a:extLst>
          </p:cNvPr>
          <p:cNvSpPr/>
          <p:nvPr/>
        </p:nvSpPr>
        <p:spPr>
          <a:xfrm>
            <a:off x="3223643" y="1389360"/>
            <a:ext cx="1561898" cy="1346464"/>
          </a:xfrm>
          <a:prstGeom prst="hexago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실시간 도서현황 파악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4F9EC70-B70E-416D-B8D7-2983D5444A4D}"/>
              </a:ext>
            </a:extLst>
          </p:cNvPr>
          <p:cNvCxnSpPr>
            <a:cxnSpLocks/>
            <a:stCxn id="32" idx="0"/>
            <a:endCxn id="34" idx="1"/>
          </p:cNvCxnSpPr>
          <p:nvPr/>
        </p:nvCxnSpPr>
        <p:spPr>
          <a:xfrm>
            <a:off x="6072750" y="2786339"/>
            <a:ext cx="62011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38E17F3-7019-4C7D-A9D4-F2FD31BFA50F}"/>
              </a:ext>
            </a:extLst>
          </p:cNvPr>
          <p:cNvCxnSpPr>
            <a:cxnSpLocks/>
            <a:stCxn id="31" idx="0"/>
            <a:endCxn id="5124" idx="1"/>
          </p:cNvCxnSpPr>
          <p:nvPr/>
        </p:nvCxnSpPr>
        <p:spPr>
          <a:xfrm flipV="1">
            <a:off x="6052652" y="4210434"/>
            <a:ext cx="813363" cy="4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032AAA9-C4FA-41D0-888A-8F5643C27F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9" t="2074"/>
          <a:stretch/>
        </p:blipFill>
        <p:spPr>
          <a:xfrm>
            <a:off x="6692861" y="2443271"/>
            <a:ext cx="1693774" cy="686135"/>
          </a:xfrm>
          <a:prstGeom prst="rect">
            <a:avLst/>
          </a:prstGeom>
        </p:spPr>
      </p:pic>
      <p:pic>
        <p:nvPicPr>
          <p:cNvPr id="5124" name="Picture 4" descr="sheetjs 이미지 검색결과">
            <a:extLst>
              <a:ext uri="{FF2B5EF4-FFF2-40B4-BE49-F238E27FC236}">
                <a16:creationId xmlns:a16="http://schemas.microsoft.com/office/drawing/2014/main" id="{36BC6C8E-EEE1-4102-835E-841E821A5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1" r="19235" b="20328"/>
          <a:stretch/>
        </p:blipFill>
        <p:spPr bwMode="auto">
          <a:xfrm>
            <a:off x="6866015" y="3632166"/>
            <a:ext cx="1541259" cy="115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8F2183-A2AA-4028-A3DE-2C154D3D67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1796" y="3003148"/>
            <a:ext cx="2527731" cy="11858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CDDDA7-A8DA-4873-BC03-1C7F46CA3C5C}"/>
              </a:ext>
            </a:extLst>
          </p:cNvPr>
          <p:cNvSpPr txBox="1"/>
          <p:nvPr/>
        </p:nvSpPr>
        <p:spPr>
          <a:xfrm>
            <a:off x="10207285" y="4238790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25 admin</a:t>
            </a:r>
            <a:r>
              <a:rPr lang="ko-KR" altLang="en-US" sz="500" dirty="0"/>
              <a:t> </a:t>
            </a:r>
            <a:r>
              <a:rPr lang="ko-KR" altLang="en-US" sz="500" dirty="0" err="1"/>
              <a:t>여러권</a:t>
            </a:r>
            <a:r>
              <a:rPr lang="ko-KR" altLang="en-US" sz="500" dirty="0"/>
              <a:t> 등록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D516DC-2EEB-402C-BCBA-70E4A8B59CBE}"/>
              </a:ext>
            </a:extLst>
          </p:cNvPr>
          <p:cNvSpPr txBox="1"/>
          <p:nvPr/>
        </p:nvSpPr>
        <p:spPr>
          <a:xfrm>
            <a:off x="7478347" y="3129406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23 NAVER Developers&gt;</a:t>
            </a:r>
            <a:endParaRPr lang="ko-KR" altLang="en-US" sz="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351446-2C2D-4063-B73D-A43D65B07338}"/>
              </a:ext>
            </a:extLst>
          </p:cNvPr>
          <p:cNvSpPr txBox="1"/>
          <p:nvPr/>
        </p:nvSpPr>
        <p:spPr>
          <a:xfrm>
            <a:off x="7785562" y="4780793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24 </a:t>
            </a:r>
            <a:r>
              <a:rPr lang="en-US" altLang="ko-KR" sz="500" dirty="0" err="1"/>
              <a:t>SheetJS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41180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711668"/>
            <a:ext cx="12192000" cy="4166651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7427496" y="3767036"/>
            <a:ext cx="3262079" cy="3111283"/>
            <a:chOff x="5400210" y="2130701"/>
            <a:chExt cx="4977724" cy="4747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482" y="3535340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210" y="2130701"/>
              <a:ext cx="2402672" cy="240267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815548" y="908027"/>
            <a:ext cx="609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Ⅲ</a:t>
            </a:r>
            <a:r>
              <a:rPr lang="en-US" altLang="ko-KR" sz="4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결과물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495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0" y="727671"/>
            <a:ext cx="1815548" cy="0"/>
          </a:xfrm>
          <a:prstGeom prst="line">
            <a:avLst/>
          </a:prstGeom>
          <a:ln w="76200">
            <a:solidFill>
              <a:srgbClr val="789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5520" y="920266"/>
            <a:ext cx="35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</a:t>
            </a:r>
            <a:endParaRPr lang="ko-KR" altLang="en-US" sz="1400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95E4E-849C-4EAD-9C44-60FA5BBBB6D0}"/>
              </a:ext>
            </a:extLst>
          </p:cNvPr>
          <p:cNvSpPr txBox="1"/>
          <p:nvPr/>
        </p:nvSpPr>
        <p:spPr>
          <a:xfrm>
            <a:off x="1815548" y="3090964"/>
            <a:ext cx="9045618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BOOK SSAFY</a:t>
            </a:r>
            <a:r>
              <a:rPr lang="ko-KR" altLang="en-US" sz="2400" dirty="0">
                <a:solidFill>
                  <a:schemeClr val="bg1"/>
                </a:solidFill>
              </a:rPr>
              <a:t>는 </a:t>
            </a:r>
            <a:r>
              <a:rPr lang="en-US" altLang="ko-KR" sz="2400" dirty="0">
                <a:solidFill>
                  <a:schemeClr val="bg1"/>
                </a:solidFill>
              </a:rPr>
              <a:t>User Service</a:t>
            </a:r>
            <a:r>
              <a:rPr lang="ko-KR" altLang="en-US" sz="2400" dirty="0">
                <a:solidFill>
                  <a:schemeClr val="bg1"/>
                </a:solidFill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</a:rPr>
              <a:t>Admin Service</a:t>
            </a:r>
            <a:r>
              <a:rPr lang="ko-KR" altLang="en-US" sz="2400" dirty="0">
                <a:solidFill>
                  <a:schemeClr val="bg1"/>
                </a:solidFill>
              </a:rPr>
              <a:t>를 제공하며 각각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모바일 환경과 </a:t>
            </a:r>
            <a:r>
              <a:rPr lang="en-US" altLang="ko-KR" sz="2400" dirty="0">
                <a:solidFill>
                  <a:schemeClr val="bg1"/>
                </a:solidFill>
              </a:rPr>
              <a:t>PC</a:t>
            </a:r>
            <a:r>
              <a:rPr lang="ko-KR" altLang="en-US" sz="2400" dirty="0">
                <a:solidFill>
                  <a:schemeClr val="bg1"/>
                </a:solidFill>
              </a:rPr>
              <a:t>환경에 최적화 하였습니다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2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F504D3-7A4A-474B-81AA-12073DD41C36}"/>
              </a:ext>
            </a:extLst>
          </p:cNvPr>
          <p:cNvGrpSpPr/>
          <p:nvPr/>
        </p:nvGrpSpPr>
        <p:grpSpPr>
          <a:xfrm>
            <a:off x="1732313" y="1697979"/>
            <a:ext cx="4680349" cy="461665"/>
            <a:chOff x="1732313" y="1697979"/>
            <a:chExt cx="4680349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135910" y="1697979"/>
              <a:ext cx="427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BOOK</a:t>
              </a:r>
              <a:r>
                <a:rPr lang="ko-KR" altLang="en-US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SSAFY</a:t>
              </a:r>
              <a:endParaRPr lang="ko-KR" altLang="en-US" sz="12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CD707E-D02B-43FA-8C5C-213D0A7D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1807864"/>
              <a:ext cx="409632" cy="285790"/>
            </a:xfrm>
            <a:prstGeom prst="rect">
              <a:avLst/>
            </a:prstGeom>
          </p:spPr>
        </p:pic>
      </p:grp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4640E1AF-5102-4185-91F4-0FE4BB45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851614"/>
              </p:ext>
            </p:extLst>
          </p:nvPr>
        </p:nvGraphicFramePr>
        <p:xfrm>
          <a:off x="1543828" y="2398155"/>
          <a:ext cx="6580997" cy="24739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83380">
                  <a:extLst>
                    <a:ext uri="{9D8B030D-6E8A-4147-A177-3AD203B41FA5}">
                      <a16:colId xmlns:a16="http://schemas.microsoft.com/office/drawing/2014/main" val="1825157918"/>
                    </a:ext>
                  </a:extLst>
                </a:gridCol>
                <a:gridCol w="2902017">
                  <a:extLst>
                    <a:ext uri="{9D8B030D-6E8A-4147-A177-3AD203B41FA5}">
                      <a16:colId xmlns:a16="http://schemas.microsoft.com/office/drawing/2014/main" val="2949917377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416917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URL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TEST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ID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30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교육생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hlinkClick r:id="rId10"/>
                        </a:rPr>
                        <a:t>https://i02b206.p.ssafy.io/</a:t>
                      </a:r>
                      <a:endParaRPr lang="en-US" altLang="ko-KR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서울</a:t>
                      </a:r>
                      <a:r>
                        <a:rPr lang="en-US" altLang="ko-KR" sz="1400" dirty="0"/>
                        <a:t>: soo0@ssafy.com</a:t>
                      </a:r>
                    </a:p>
                    <a:p>
                      <a:pPr latinLnBrk="1"/>
                      <a:r>
                        <a:rPr lang="ko-KR" altLang="en-US" sz="1400" dirty="0"/>
                        <a:t>대전</a:t>
                      </a:r>
                      <a:r>
                        <a:rPr lang="en-US" altLang="ko-KR" sz="1400" dirty="0"/>
                        <a:t>: soo1@ssafy.com</a:t>
                      </a:r>
                    </a:p>
                    <a:p>
                      <a:pPr latinLnBrk="1"/>
                      <a:r>
                        <a:rPr lang="ko-KR" altLang="en-US" sz="1400" dirty="0"/>
                        <a:t>구미</a:t>
                      </a:r>
                      <a:r>
                        <a:rPr lang="en-US" altLang="ko-KR" sz="1400" dirty="0"/>
                        <a:t>: soo2@ssafy.com</a:t>
                      </a:r>
                    </a:p>
                    <a:p>
                      <a:pPr latinLnBrk="1"/>
                      <a:r>
                        <a:rPr lang="ko-KR" altLang="en-US" sz="1400" dirty="0"/>
                        <a:t>광주</a:t>
                      </a:r>
                      <a:r>
                        <a:rPr lang="en-US" altLang="ko-KR" sz="1400" dirty="0"/>
                        <a:t>: soo3@ssafy.com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7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hlinkClick r:id="rId11"/>
                        </a:rPr>
                        <a:t>https://i02b206.p.ssafy.io/admin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최상위 관리자</a:t>
                      </a:r>
                      <a:r>
                        <a:rPr lang="en-US" altLang="ko-KR" sz="1400" dirty="0"/>
                        <a:t>: super@ssafy.com</a:t>
                      </a:r>
                    </a:p>
                    <a:p>
                      <a:pPr latinLnBrk="1"/>
                      <a:r>
                        <a:rPr lang="ko-KR" altLang="en-US" sz="1400" dirty="0"/>
                        <a:t>서울</a:t>
                      </a:r>
                      <a:r>
                        <a:rPr lang="en-US" altLang="ko-KR" sz="1400" dirty="0"/>
                        <a:t>: seoul@ssafy.com</a:t>
                      </a:r>
                    </a:p>
                    <a:p>
                      <a:pPr latinLnBrk="1"/>
                      <a:r>
                        <a:rPr lang="ko-KR" altLang="en-US" sz="1400" dirty="0"/>
                        <a:t>대전</a:t>
                      </a:r>
                      <a:r>
                        <a:rPr lang="en-US" altLang="ko-KR" sz="1400" dirty="0"/>
                        <a:t>: daejeon@ssafy.com</a:t>
                      </a:r>
                    </a:p>
                    <a:p>
                      <a:pPr latinLnBrk="1"/>
                      <a:r>
                        <a:rPr lang="ko-KR" altLang="en-US" sz="1400" dirty="0"/>
                        <a:t>구미</a:t>
                      </a:r>
                      <a:r>
                        <a:rPr lang="en-US" altLang="ko-KR" sz="1400" dirty="0"/>
                        <a:t>: gumi@ssafy.com</a:t>
                      </a:r>
                    </a:p>
                    <a:p>
                      <a:pPr latinLnBrk="1"/>
                      <a:r>
                        <a:rPr lang="ko-KR" altLang="en-US" sz="1400" dirty="0"/>
                        <a:t>광주</a:t>
                      </a:r>
                      <a:r>
                        <a:rPr lang="en-US" altLang="ko-KR" sz="1400" dirty="0"/>
                        <a:t>: gwangju@ssafy.com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80716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14FAFD37-79EE-4A72-BC16-845E6BE3615A}"/>
              </a:ext>
            </a:extLst>
          </p:cNvPr>
          <p:cNvSpPr txBox="1"/>
          <p:nvPr/>
        </p:nvSpPr>
        <p:spPr>
          <a:xfrm>
            <a:off x="1906864" y="5234303"/>
            <a:ext cx="4355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♣ </a:t>
            </a:r>
            <a:r>
              <a:rPr lang="ko-KR" altLang="en-US" sz="1400" dirty="0"/>
              <a:t>모든 아이디의 비밀번호는 </a:t>
            </a:r>
            <a:r>
              <a:rPr lang="en-US" altLang="ko-KR" sz="1400" dirty="0"/>
              <a:t>11111111(</a:t>
            </a:r>
            <a:r>
              <a:rPr lang="ko-KR" altLang="en-US" sz="1400" dirty="0"/>
              <a:t>숫자 </a:t>
            </a:r>
            <a:r>
              <a:rPr lang="en-US" altLang="ko-KR" sz="1400" dirty="0"/>
              <a:t>1 8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B2749D9-3C2D-4CD9-BA17-5FA3BC7BF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5620" y="2047708"/>
            <a:ext cx="2346471" cy="33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2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결과물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SERVICE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2EFF38-E777-41E4-AC8E-3C4EB9AC4E3D}"/>
              </a:ext>
            </a:extLst>
          </p:cNvPr>
          <p:cNvGrpSpPr/>
          <p:nvPr/>
        </p:nvGrpSpPr>
        <p:grpSpPr>
          <a:xfrm>
            <a:off x="1244357" y="1728802"/>
            <a:ext cx="2458687" cy="307777"/>
            <a:chOff x="1732313" y="1737684"/>
            <a:chExt cx="2458687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1BB5D0-BF5C-4290-8448-7266B43C2DC3}"/>
                </a:ext>
              </a:extLst>
            </p:cNvPr>
            <p:cNvSpPr txBox="1"/>
            <p:nvPr/>
          </p:nvSpPr>
          <p:spPr>
            <a:xfrm>
              <a:off x="2035371" y="1737684"/>
              <a:ext cx="2155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실시간 도서현황 파악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BF3E6CD-BEBC-4D6D-8C2B-18E9EDA9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1807864"/>
              <a:ext cx="303058" cy="211436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E4BEFF8-D9C1-449E-B748-13376EDBFD60}"/>
              </a:ext>
            </a:extLst>
          </p:cNvPr>
          <p:cNvCxnSpPr>
            <a:cxnSpLocks/>
          </p:cNvCxnSpPr>
          <p:nvPr/>
        </p:nvCxnSpPr>
        <p:spPr>
          <a:xfrm>
            <a:off x="4076700" y="1394087"/>
            <a:ext cx="0" cy="44637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A562C87-8A93-47D5-AC67-955D47CD5557}"/>
              </a:ext>
            </a:extLst>
          </p:cNvPr>
          <p:cNvCxnSpPr>
            <a:cxnSpLocks/>
          </p:cNvCxnSpPr>
          <p:nvPr/>
        </p:nvCxnSpPr>
        <p:spPr>
          <a:xfrm>
            <a:off x="7886700" y="1412059"/>
            <a:ext cx="0" cy="44637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655AC8-3086-499F-9E7E-4E8FB197BB48}"/>
              </a:ext>
            </a:extLst>
          </p:cNvPr>
          <p:cNvGrpSpPr/>
          <p:nvPr/>
        </p:nvGrpSpPr>
        <p:grpSpPr>
          <a:xfrm>
            <a:off x="4629657" y="1728801"/>
            <a:ext cx="2946988" cy="307777"/>
            <a:chOff x="4485225" y="1719266"/>
            <a:chExt cx="2946988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475BD-9A45-475D-B57D-E97135766F7A}"/>
                </a:ext>
              </a:extLst>
            </p:cNvPr>
            <p:cNvSpPr txBox="1"/>
            <p:nvPr/>
          </p:nvSpPr>
          <p:spPr>
            <a:xfrm>
              <a:off x="4652585" y="1719266"/>
              <a:ext cx="2779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QR</a:t>
              </a:r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코드를 이용한 대여 및 반납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B1C93F9-5F79-4DF5-A430-21114117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85225" y="1778668"/>
              <a:ext cx="303058" cy="21143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75B1CF-F4C3-4A3A-8C07-D8ECDF03B47E}"/>
              </a:ext>
            </a:extLst>
          </p:cNvPr>
          <p:cNvGrpSpPr/>
          <p:nvPr/>
        </p:nvGrpSpPr>
        <p:grpSpPr>
          <a:xfrm>
            <a:off x="8592168" y="1708721"/>
            <a:ext cx="2150132" cy="307777"/>
            <a:chOff x="8566223" y="1745966"/>
            <a:chExt cx="2150132" cy="307777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130F526-FA64-4AD3-B027-518405B5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6503" y="1798982"/>
              <a:ext cx="303058" cy="21143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43F5C3-827C-4367-9E24-19B9ECDA35D3}"/>
                </a:ext>
              </a:extLst>
            </p:cNvPr>
            <p:cNvSpPr txBox="1"/>
            <p:nvPr/>
          </p:nvSpPr>
          <p:spPr>
            <a:xfrm>
              <a:off x="8566223" y="1745966"/>
              <a:ext cx="2150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간편한 도서 신청</a:t>
              </a:r>
              <a:endParaRPr lang="ko-KR" altLang="en-US" sz="16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34643F2D-D5F5-4CF3-9905-11AAA41A90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400" b="13702"/>
          <a:stretch/>
        </p:blipFill>
        <p:spPr>
          <a:xfrm>
            <a:off x="769296" y="3202192"/>
            <a:ext cx="1042583" cy="111854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6BE39F9-3B29-4EAB-92E9-99E8B50ABF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268" t="15061" b="68154"/>
          <a:stretch/>
        </p:blipFill>
        <p:spPr>
          <a:xfrm>
            <a:off x="4202756" y="3097308"/>
            <a:ext cx="1412267" cy="1057346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C9E228-8532-4570-9782-3C63907A2CDF}"/>
              </a:ext>
            </a:extLst>
          </p:cNvPr>
          <p:cNvGrpSpPr/>
          <p:nvPr/>
        </p:nvGrpSpPr>
        <p:grpSpPr>
          <a:xfrm>
            <a:off x="7993826" y="3142087"/>
            <a:ext cx="1450126" cy="984704"/>
            <a:chOff x="5547120" y="3196506"/>
            <a:chExt cx="4170935" cy="2176610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9EDC833-94F9-4299-9187-CC5D48A7B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47120" y="4320988"/>
              <a:ext cx="4170935" cy="105212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075109C-FEA7-407D-9418-E2F1A54F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120" y="3196506"/>
              <a:ext cx="4170935" cy="1285383"/>
            </a:xfrm>
            <a:prstGeom prst="rect">
              <a:avLst/>
            </a:prstGeom>
          </p:spPr>
        </p:pic>
      </p:grpSp>
      <p:pic>
        <p:nvPicPr>
          <p:cNvPr id="45" name="그림 44" descr="그리기이(가) 표시된 사진&#10;&#10;자동 생성된 설명">
            <a:extLst>
              <a:ext uri="{FF2B5EF4-FFF2-40B4-BE49-F238E27FC236}">
                <a16:creationId xmlns:a16="http://schemas.microsoft.com/office/drawing/2014/main" id="{0E4FAEC1-633D-4F90-93CF-50F671B75AF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3" y="3506723"/>
            <a:ext cx="431799" cy="431799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ACC2ED3B-472B-49E8-8589-72F26BB242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09" y="3506723"/>
            <a:ext cx="431799" cy="431799"/>
          </a:xfrm>
          <a:prstGeom prst="rect">
            <a:avLst/>
          </a:prstGeom>
        </p:spPr>
      </p:pic>
      <p:pic>
        <p:nvPicPr>
          <p:cNvPr id="47" name="그림 46" descr="그리기이(가) 표시된 사진&#10;&#10;자동 생성된 설명">
            <a:extLst>
              <a:ext uri="{FF2B5EF4-FFF2-40B4-BE49-F238E27FC236}">
                <a16:creationId xmlns:a16="http://schemas.microsoft.com/office/drawing/2014/main" id="{BB8CEBB4-E3C2-47B4-A81A-1187D71C60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078" y="3506723"/>
            <a:ext cx="431799" cy="43179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A3597CB-A96F-49D1-B7FE-B807DE53F0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6436" y="2686994"/>
            <a:ext cx="1326023" cy="2503055"/>
          </a:xfrm>
          <a:prstGeom prst="rect">
            <a:avLst/>
          </a:prstGeom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id="{00D520BD-FC45-43A4-B669-AE7A32257394}"/>
              </a:ext>
            </a:extLst>
          </p:cNvPr>
          <p:cNvSpPr/>
          <p:nvPr/>
        </p:nvSpPr>
        <p:spPr>
          <a:xfrm>
            <a:off x="2598717" y="3141119"/>
            <a:ext cx="1370857" cy="98567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370857"/>
                      <a:gd name="connsiteY0" fmla="*/ 492836 h 985672"/>
                      <a:gd name="connsiteX1" fmla="*/ 685429 w 1370857"/>
                      <a:gd name="connsiteY1" fmla="*/ 0 h 985672"/>
                      <a:gd name="connsiteX2" fmla="*/ 1370858 w 1370857"/>
                      <a:gd name="connsiteY2" fmla="*/ 492836 h 985672"/>
                      <a:gd name="connsiteX3" fmla="*/ 685429 w 1370857"/>
                      <a:gd name="connsiteY3" fmla="*/ 985672 h 985672"/>
                      <a:gd name="connsiteX4" fmla="*/ 0 w 1370857"/>
                      <a:gd name="connsiteY4" fmla="*/ 492836 h 985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70857" h="985672" extrusionOk="0">
                        <a:moveTo>
                          <a:pt x="0" y="492836"/>
                        </a:moveTo>
                        <a:cubicBezTo>
                          <a:pt x="-55037" y="186702"/>
                          <a:pt x="245176" y="23157"/>
                          <a:pt x="685429" y="0"/>
                        </a:cubicBezTo>
                        <a:cubicBezTo>
                          <a:pt x="1115637" y="10875"/>
                          <a:pt x="1358072" y="221057"/>
                          <a:pt x="1370858" y="492836"/>
                        </a:cubicBezTo>
                        <a:cubicBezTo>
                          <a:pt x="1316924" y="817691"/>
                          <a:pt x="1054628" y="1037370"/>
                          <a:pt x="685429" y="985672"/>
                        </a:cubicBezTo>
                        <a:cubicBezTo>
                          <a:pt x="300546" y="982208"/>
                          <a:pt x="24701" y="776824"/>
                          <a:pt x="0" y="4928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시계이(가) 표시된 사진&#10;&#10;자동 생성된 설명">
            <a:extLst>
              <a:ext uri="{FF2B5EF4-FFF2-40B4-BE49-F238E27FC236}">
                <a16:creationId xmlns:a16="http://schemas.microsoft.com/office/drawing/2014/main" id="{2FD51F5E-5B6B-45C2-9C79-9E03684E387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/>
          <a:stretch/>
        </p:blipFill>
        <p:spPr>
          <a:xfrm>
            <a:off x="6396802" y="2596465"/>
            <a:ext cx="1333022" cy="2635320"/>
          </a:xfrm>
          <a:prstGeom prst="rect">
            <a:avLst/>
          </a:prstGeom>
        </p:spPr>
      </p:pic>
      <p:pic>
        <p:nvPicPr>
          <p:cNvPr id="51" name="그림 50" descr="스크린샷이(가) 표시된 사진&#10;&#10;자동 생성된 설명">
            <a:extLst>
              <a:ext uri="{FF2B5EF4-FFF2-40B4-BE49-F238E27FC236}">
                <a16:creationId xmlns:a16="http://schemas.microsoft.com/office/drawing/2014/main" id="{C8C3DB08-B583-4616-B0CC-2062BA0D519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03" y="2596465"/>
            <a:ext cx="1268413" cy="260744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4E05A6F-5553-4445-8558-A4EB59A9DA02}"/>
              </a:ext>
            </a:extLst>
          </p:cNvPr>
          <p:cNvSpPr txBox="1"/>
          <p:nvPr/>
        </p:nvSpPr>
        <p:spPr>
          <a:xfrm>
            <a:off x="865864" y="4307003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26 SSAFY </a:t>
            </a:r>
            <a:r>
              <a:rPr lang="ko-KR" altLang="en-US" sz="500" dirty="0" err="1"/>
              <a:t>작은도서관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3CAFDD-B689-4340-8312-AE02402BFF91}"/>
              </a:ext>
            </a:extLst>
          </p:cNvPr>
          <p:cNvSpPr txBox="1"/>
          <p:nvPr/>
        </p:nvSpPr>
        <p:spPr>
          <a:xfrm>
            <a:off x="2837143" y="5190049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26 user </a:t>
            </a:r>
            <a:r>
              <a:rPr lang="ko-KR" altLang="en-US" sz="500" dirty="0"/>
              <a:t>메인 페이지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F5CD48-1426-45DC-A500-52B9F038FFB3}"/>
              </a:ext>
            </a:extLst>
          </p:cNvPr>
          <p:cNvSpPr txBox="1"/>
          <p:nvPr/>
        </p:nvSpPr>
        <p:spPr>
          <a:xfrm>
            <a:off x="4478342" y="4170849"/>
            <a:ext cx="14122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27 SSAFY </a:t>
            </a:r>
            <a:r>
              <a:rPr lang="ko-KR" altLang="en-US" sz="500" dirty="0" err="1"/>
              <a:t>작은도서관</a:t>
            </a:r>
            <a:r>
              <a:rPr lang="ko-KR" altLang="en-US" sz="500" dirty="0"/>
              <a:t> 대여 대장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5A2698-AC11-4F06-ADEA-BDFCADBF0494}"/>
              </a:ext>
            </a:extLst>
          </p:cNvPr>
          <p:cNvSpPr txBox="1"/>
          <p:nvPr/>
        </p:nvSpPr>
        <p:spPr>
          <a:xfrm>
            <a:off x="6729564" y="5201189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28 user</a:t>
            </a:r>
            <a:r>
              <a:rPr lang="ko-KR" altLang="en-US" sz="500" dirty="0"/>
              <a:t> </a:t>
            </a:r>
            <a:r>
              <a:rPr lang="en-US" altLang="ko-KR" sz="500" dirty="0"/>
              <a:t>QR</a:t>
            </a:r>
            <a:r>
              <a:rPr lang="ko-KR" altLang="en-US" sz="500" dirty="0"/>
              <a:t>코드 대여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281510-FCF2-48A6-A242-021672D74E27}"/>
              </a:ext>
            </a:extLst>
          </p:cNvPr>
          <p:cNvSpPr txBox="1"/>
          <p:nvPr/>
        </p:nvSpPr>
        <p:spPr>
          <a:xfrm>
            <a:off x="8142444" y="4139383"/>
            <a:ext cx="15247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29 SSAFY </a:t>
            </a:r>
            <a:r>
              <a:rPr lang="ko-KR" altLang="en-US" sz="500" dirty="0" err="1"/>
              <a:t>작은도서관</a:t>
            </a:r>
            <a:r>
              <a:rPr lang="ko-KR" altLang="en-US" sz="500" dirty="0"/>
              <a:t> 도서 신청 양식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B27F33-0CD1-48DB-B22F-35D356D46182}"/>
              </a:ext>
            </a:extLst>
          </p:cNvPr>
          <p:cNvSpPr txBox="1"/>
          <p:nvPr/>
        </p:nvSpPr>
        <p:spPr>
          <a:xfrm>
            <a:off x="10338850" y="5220105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30 user</a:t>
            </a:r>
            <a:r>
              <a:rPr lang="ko-KR" altLang="en-US" sz="500" dirty="0"/>
              <a:t> 도서 신청 페이지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03192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결과물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SERVICE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2EFF38-E777-41E4-AC8E-3C4EB9AC4E3D}"/>
              </a:ext>
            </a:extLst>
          </p:cNvPr>
          <p:cNvGrpSpPr/>
          <p:nvPr/>
        </p:nvGrpSpPr>
        <p:grpSpPr>
          <a:xfrm>
            <a:off x="1073347" y="1728802"/>
            <a:ext cx="2678568" cy="307777"/>
            <a:chOff x="1512433" y="1737684"/>
            <a:chExt cx="2678568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1BB5D0-BF5C-4290-8448-7266B43C2DC3}"/>
                </a:ext>
              </a:extLst>
            </p:cNvPr>
            <p:cNvSpPr txBox="1"/>
            <p:nvPr/>
          </p:nvSpPr>
          <p:spPr>
            <a:xfrm>
              <a:off x="1803185" y="1737684"/>
              <a:ext cx="238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챗봇을</a:t>
              </a:r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통한 이용정보 제공</a:t>
              </a:r>
              <a:endParaRPr lang="ko-KR" altLang="en-US" sz="16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BF3E6CD-BEBC-4D6D-8C2B-18E9EDA9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433" y="1788764"/>
              <a:ext cx="303058" cy="211436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E4BEFF8-D9C1-449E-B748-13376EDBFD60}"/>
              </a:ext>
            </a:extLst>
          </p:cNvPr>
          <p:cNvCxnSpPr>
            <a:cxnSpLocks/>
          </p:cNvCxnSpPr>
          <p:nvPr/>
        </p:nvCxnSpPr>
        <p:spPr>
          <a:xfrm>
            <a:off x="4076700" y="1394087"/>
            <a:ext cx="0" cy="44637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A562C87-8A93-47D5-AC67-955D47CD5557}"/>
              </a:ext>
            </a:extLst>
          </p:cNvPr>
          <p:cNvCxnSpPr>
            <a:cxnSpLocks/>
          </p:cNvCxnSpPr>
          <p:nvPr/>
        </p:nvCxnSpPr>
        <p:spPr>
          <a:xfrm>
            <a:off x="7839075" y="1412059"/>
            <a:ext cx="0" cy="44637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A46A91-0FA8-4A5D-9B37-CF645DAB2DA2}"/>
              </a:ext>
            </a:extLst>
          </p:cNvPr>
          <p:cNvGrpSpPr/>
          <p:nvPr/>
        </p:nvGrpSpPr>
        <p:grpSpPr>
          <a:xfrm>
            <a:off x="5414541" y="1731510"/>
            <a:ext cx="1255717" cy="523220"/>
            <a:chOff x="5134120" y="1693383"/>
            <a:chExt cx="1255717" cy="52322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475BD-9A45-475D-B57D-E97135766F7A}"/>
                </a:ext>
              </a:extLst>
            </p:cNvPr>
            <p:cNvSpPr txBox="1"/>
            <p:nvPr/>
          </p:nvSpPr>
          <p:spPr>
            <a:xfrm>
              <a:off x="5376493" y="1693383"/>
              <a:ext cx="10133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도서 추천</a:t>
              </a:r>
            </a:p>
            <a:p>
              <a:pPr algn="ctr"/>
              <a:endParaRPr lang="ko-KR" altLang="en-US" sz="14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B1C93F9-5F79-4DF5-A430-21114117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4120" y="1745966"/>
              <a:ext cx="303058" cy="21143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75B1CF-F4C3-4A3A-8C07-D8ECDF03B47E}"/>
              </a:ext>
            </a:extLst>
          </p:cNvPr>
          <p:cNvGrpSpPr/>
          <p:nvPr/>
        </p:nvGrpSpPr>
        <p:grpSpPr>
          <a:xfrm>
            <a:off x="8656012" y="1728802"/>
            <a:ext cx="2039362" cy="307777"/>
            <a:chOff x="8596503" y="1755977"/>
            <a:chExt cx="2039362" cy="307777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130F526-FA64-4AD3-B027-518405B5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6503" y="1798982"/>
              <a:ext cx="303058" cy="21143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43F5C3-827C-4367-9E24-19B9ECDA35D3}"/>
                </a:ext>
              </a:extLst>
            </p:cNvPr>
            <p:cNvSpPr txBox="1"/>
            <p:nvPr/>
          </p:nvSpPr>
          <p:spPr>
            <a:xfrm>
              <a:off x="8852451" y="1755977"/>
              <a:ext cx="1783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찜한</a:t>
              </a:r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도서 반납 알림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656AD1B-DB0A-4403-AA53-B6ED040AAF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73" y="3038630"/>
            <a:ext cx="1229696" cy="1229696"/>
          </a:xfrm>
          <a:prstGeom prst="rect">
            <a:avLst/>
          </a:prstGeom>
        </p:spPr>
      </p:pic>
      <p:pic>
        <p:nvPicPr>
          <p:cNvPr id="2052" name="Picture 4" descr="knocking door 이미지 검색결과">
            <a:extLst>
              <a:ext uri="{FF2B5EF4-FFF2-40B4-BE49-F238E27FC236}">
                <a16:creationId xmlns:a16="http://schemas.microsoft.com/office/drawing/2014/main" id="{DFC14CDE-29A7-4E53-A776-19E8EB574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9"/>
          <a:stretch/>
        </p:blipFill>
        <p:spPr bwMode="auto">
          <a:xfrm>
            <a:off x="671694" y="3162244"/>
            <a:ext cx="1153525" cy="11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BD55488A-547E-48C1-8E66-B0BE914E16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0" y="3506723"/>
            <a:ext cx="431799" cy="431799"/>
          </a:xfrm>
          <a:prstGeom prst="rect">
            <a:avLst/>
          </a:prstGeom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C4BDD2C3-BAA2-4F69-8AA4-85956F3879D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56" y="3506723"/>
            <a:ext cx="431799" cy="431799"/>
          </a:xfrm>
          <a:prstGeom prst="rect">
            <a:avLst/>
          </a:prstGeom>
        </p:spPr>
      </p:pic>
      <p:pic>
        <p:nvPicPr>
          <p:cNvPr id="43" name="그림 42" descr="그리기이(가) 표시된 사진&#10;&#10;자동 생성된 설명">
            <a:extLst>
              <a:ext uri="{FF2B5EF4-FFF2-40B4-BE49-F238E27FC236}">
                <a16:creationId xmlns:a16="http://schemas.microsoft.com/office/drawing/2014/main" id="{BB32924D-2A63-4634-8B10-0503CE3B4E2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050" y="3506723"/>
            <a:ext cx="431799" cy="43179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9513596-B33F-460E-A037-144F32DAB6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6480" y="2799193"/>
            <a:ext cx="1168000" cy="221666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149E4F6-FBD8-4DC5-95F9-27391CB93AA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027" b="8418"/>
          <a:stretch/>
        </p:blipFill>
        <p:spPr>
          <a:xfrm>
            <a:off x="6502742" y="2795692"/>
            <a:ext cx="1159233" cy="2220168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1D67C044-B258-43FA-B3BF-0FB6DE217514}"/>
              </a:ext>
            </a:extLst>
          </p:cNvPr>
          <p:cNvGrpSpPr/>
          <p:nvPr/>
        </p:nvGrpSpPr>
        <p:grpSpPr>
          <a:xfrm>
            <a:off x="9950076" y="2795692"/>
            <a:ext cx="1399499" cy="2220168"/>
            <a:chOff x="9060228" y="3911108"/>
            <a:chExt cx="1238488" cy="196474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2031246-3C27-4FD8-AB95-0D846EF43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060228" y="3911108"/>
              <a:ext cx="1238488" cy="1964740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15FF812-2F36-4A06-BA78-5327C9CEE89D}"/>
                </a:ext>
              </a:extLst>
            </p:cNvPr>
            <p:cNvSpPr/>
            <p:nvPr/>
          </p:nvSpPr>
          <p:spPr>
            <a:xfrm>
              <a:off x="9137785" y="4695798"/>
              <a:ext cx="320062" cy="32006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1552A5EA-7EBC-496C-BA95-4011165B61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08" y="3038630"/>
            <a:ext cx="1229696" cy="12296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4B8C04C-8724-46FE-8BD8-AF5DC32814BD}"/>
              </a:ext>
            </a:extLst>
          </p:cNvPr>
          <p:cNvSpPr txBox="1"/>
          <p:nvPr/>
        </p:nvSpPr>
        <p:spPr>
          <a:xfrm>
            <a:off x="828822" y="4343814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31 user</a:t>
            </a:r>
            <a:r>
              <a:rPr lang="ko-KR" altLang="en-US" sz="500" dirty="0"/>
              <a:t> 문의 상황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A8D4B6-45D9-48D4-A988-94BE7DA3F4E4}"/>
              </a:ext>
            </a:extLst>
          </p:cNvPr>
          <p:cNvSpPr txBox="1"/>
          <p:nvPr/>
        </p:nvSpPr>
        <p:spPr>
          <a:xfrm>
            <a:off x="2864842" y="5015860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32 </a:t>
            </a:r>
            <a:r>
              <a:rPr lang="ko-KR" altLang="en-US" sz="500" dirty="0" err="1"/>
              <a:t>챗봇</a:t>
            </a:r>
            <a:r>
              <a:rPr lang="ko-KR" altLang="en-US" sz="500" dirty="0"/>
              <a:t> 활용 페이지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C4BBB1-32DF-4740-8F6E-74F60D273FC5}"/>
              </a:ext>
            </a:extLst>
          </p:cNvPr>
          <p:cNvSpPr txBox="1"/>
          <p:nvPr/>
        </p:nvSpPr>
        <p:spPr>
          <a:xfrm>
            <a:off x="6607320" y="4906549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33 user</a:t>
            </a:r>
            <a:r>
              <a:rPr lang="ko-KR" altLang="en-US" sz="500" dirty="0"/>
              <a:t> 도서 추천 페이지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80FE03-6431-49E2-B7B9-14F544F177E7}"/>
              </a:ext>
            </a:extLst>
          </p:cNvPr>
          <p:cNvSpPr txBox="1"/>
          <p:nvPr/>
        </p:nvSpPr>
        <p:spPr>
          <a:xfrm>
            <a:off x="10040804" y="5006233"/>
            <a:ext cx="13087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34 user</a:t>
            </a:r>
            <a:r>
              <a:rPr lang="ko-KR" altLang="en-US" sz="500" dirty="0"/>
              <a:t> 도서 상세 </a:t>
            </a:r>
            <a:r>
              <a:rPr lang="en-US" altLang="ko-KR" sz="500" dirty="0"/>
              <a:t>- </a:t>
            </a:r>
            <a:r>
              <a:rPr lang="ko-KR" altLang="en-US" sz="500" dirty="0" err="1"/>
              <a:t>찜하기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14813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DEVENGERS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 descr="사람, 정장, 의류, 넥타이이(가) 표시된 사진&#10;&#10;자동 생성된 설명">
            <a:extLst>
              <a:ext uri="{FF2B5EF4-FFF2-40B4-BE49-F238E27FC236}">
                <a16:creationId xmlns:a16="http://schemas.microsoft.com/office/drawing/2014/main" id="{3F3C24FB-9D1A-4DFF-A0E0-0C62C19CD3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399" y="1844692"/>
            <a:ext cx="1480879" cy="1974505"/>
          </a:xfrm>
          <a:prstGeom prst="rect">
            <a:avLst/>
          </a:prstGeom>
        </p:spPr>
      </p:pic>
      <p:pic>
        <p:nvPicPr>
          <p:cNvPr id="6" name="그림 5" descr="사람, 남자, 정장, 넥타이이(가) 표시된 사진&#10;&#10;자동 생성된 설명">
            <a:extLst>
              <a:ext uri="{FF2B5EF4-FFF2-40B4-BE49-F238E27FC236}">
                <a16:creationId xmlns:a16="http://schemas.microsoft.com/office/drawing/2014/main" id="{7112BEC0-D2BB-4F75-AA49-015C9AB89A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0" y="1844692"/>
            <a:ext cx="1480880" cy="1974507"/>
          </a:xfrm>
          <a:prstGeom prst="rect">
            <a:avLst/>
          </a:prstGeom>
        </p:spPr>
      </p:pic>
      <p:pic>
        <p:nvPicPr>
          <p:cNvPr id="38" name="그림 37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18A24DE1-B1EF-4D9E-B4EF-90D1629778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40" y="1844692"/>
            <a:ext cx="1480880" cy="1976598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3B54DA47-9BDE-49D4-B898-8E39FCF479DB}"/>
              </a:ext>
            </a:extLst>
          </p:cNvPr>
          <p:cNvGrpSpPr/>
          <p:nvPr/>
        </p:nvGrpSpPr>
        <p:grpSpPr>
          <a:xfrm>
            <a:off x="7280080" y="1754848"/>
            <a:ext cx="1505839" cy="2085172"/>
            <a:chOff x="7191621" y="2351903"/>
            <a:chExt cx="1505839" cy="208517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E29C585-CD82-416F-AA54-18B4920D9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91621" y="2351903"/>
              <a:ext cx="1314450" cy="1476374"/>
            </a:xfrm>
            <a:prstGeom prst="rect">
              <a:avLst/>
            </a:prstGeom>
          </p:spPr>
        </p:pic>
        <p:pic>
          <p:nvPicPr>
            <p:cNvPr id="42" name="그림 41" descr="사람, 정장, 넥타이, 의류이(가) 표시된 사진&#10;&#10;자동 생성된 설명">
              <a:extLst>
                <a:ext uri="{FF2B5EF4-FFF2-40B4-BE49-F238E27FC236}">
                  <a16:creationId xmlns:a16="http://schemas.microsoft.com/office/drawing/2014/main" id="{77FB26B5-00CF-4261-AC70-D98747401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119"/>
            <a:stretch/>
          </p:blipFill>
          <p:spPr>
            <a:xfrm flipH="1">
              <a:off x="7216580" y="3629024"/>
              <a:ext cx="1480880" cy="80805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0526C9E-802D-49A5-9D1D-3DC8D3E6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82813" y1="27778" x2="53125" y2="25000"/>
                          <a14:foregroundMark x1="53125" y1="86111" x2="53125" y2="86111"/>
                          <a14:foregroundMark x1="9375" y1="19444" x2="9375" y2="194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49456" y="3482136"/>
              <a:ext cx="610624" cy="332184"/>
            </a:xfrm>
            <a:prstGeom prst="rect">
              <a:avLst/>
            </a:prstGeom>
          </p:spPr>
        </p:pic>
      </p:grpSp>
      <p:graphicFrame>
        <p:nvGraphicFramePr>
          <p:cNvPr id="67" name="표 67">
            <a:extLst>
              <a:ext uri="{FF2B5EF4-FFF2-40B4-BE49-F238E27FC236}">
                <a16:creationId xmlns:a16="http://schemas.microsoft.com/office/drawing/2014/main" id="{8D6E3EFF-76A7-44E2-9DB4-F4FE5F576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605249"/>
              </p:ext>
            </p:extLst>
          </p:nvPr>
        </p:nvGraphicFramePr>
        <p:xfrm>
          <a:off x="1034195" y="3939442"/>
          <a:ext cx="10016406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47476">
                  <a:extLst>
                    <a:ext uri="{9D8B030D-6E8A-4147-A177-3AD203B41FA5}">
                      <a16:colId xmlns:a16="http://schemas.microsoft.com/office/drawing/2014/main" val="2928059528"/>
                    </a:ext>
                  </a:extLst>
                </a:gridCol>
                <a:gridCol w="1798103">
                  <a:extLst>
                    <a:ext uri="{9D8B030D-6E8A-4147-A177-3AD203B41FA5}">
                      <a16:colId xmlns:a16="http://schemas.microsoft.com/office/drawing/2014/main" val="1022397173"/>
                    </a:ext>
                  </a:extLst>
                </a:gridCol>
                <a:gridCol w="1988457">
                  <a:extLst>
                    <a:ext uri="{9D8B030D-6E8A-4147-A177-3AD203B41FA5}">
                      <a16:colId xmlns:a16="http://schemas.microsoft.com/office/drawing/2014/main" val="1771266632"/>
                    </a:ext>
                  </a:extLst>
                </a:gridCol>
                <a:gridCol w="2191657">
                  <a:extLst>
                    <a:ext uri="{9D8B030D-6E8A-4147-A177-3AD203B41FA5}">
                      <a16:colId xmlns:a16="http://schemas.microsoft.com/office/drawing/2014/main" val="3790394371"/>
                    </a:ext>
                  </a:extLst>
                </a:gridCol>
                <a:gridCol w="1890713">
                  <a:extLst>
                    <a:ext uri="{9D8B030D-6E8A-4147-A177-3AD203B41FA5}">
                      <a16:colId xmlns:a16="http://schemas.microsoft.com/office/drawing/2014/main" val="2924612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박정주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팀장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고병권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박성진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서용재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손경수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0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Admin Front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User Front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User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Back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end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7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User Back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DB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7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User Service </a:t>
                      </a:r>
                      <a:r>
                        <a:rPr lang="ko-KR" altLang="en-US" sz="16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User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Front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Admin service </a:t>
                      </a:r>
                      <a:r>
                        <a:rPr lang="ko-KR" altLang="en-US" sz="1600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Admin Back end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7650"/>
                  </a:ext>
                </a:extLst>
              </a:tr>
            </a:tbl>
          </a:graphicData>
        </a:graphic>
      </p:graphicFrame>
      <p:pic>
        <p:nvPicPr>
          <p:cNvPr id="5" name="그림 4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E133DC64-2703-4EBB-94C8-A0BD5198CC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81" y="1844852"/>
            <a:ext cx="1480759" cy="197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82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결과물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SERVICE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2EFF38-E777-41E4-AC8E-3C4EB9AC4E3D}"/>
              </a:ext>
            </a:extLst>
          </p:cNvPr>
          <p:cNvGrpSpPr/>
          <p:nvPr/>
        </p:nvGrpSpPr>
        <p:grpSpPr>
          <a:xfrm>
            <a:off x="1188680" y="1736548"/>
            <a:ext cx="2678568" cy="307777"/>
            <a:chOff x="1512433" y="1737684"/>
            <a:chExt cx="2678568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1BB5D0-BF5C-4290-8448-7266B43C2DC3}"/>
                </a:ext>
              </a:extLst>
            </p:cNvPr>
            <p:cNvSpPr txBox="1"/>
            <p:nvPr/>
          </p:nvSpPr>
          <p:spPr>
            <a:xfrm>
              <a:off x="1803185" y="1737684"/>
              <a:ext cx="23878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실시간 도서현황 파악</a:t>
              </a:r>
              <a:endParaRPr lang="ko-KR" altLang="en-US" sz="16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BF3E6CD-BEBC-4D6D-8C2B-18E9EDA9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433" y="1788764"/>
              <a:ext cx="303058" cy="211436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E4BEFF8-D9C1-449E-B748-13376EDBFD60}"/>
              </a:ext>
            </a:extLst>
          </p:cNvPr>
          <p:cNvCxnSpPr>
            <a:cxnSpLocks/>
          </p:cNvCxnSpPr>
          <p:nvPr/>
        </p:nvCxnSpPr>
        <p:spPr>
          <a:xfrm>
            <a:off x="4076700" y="1394087"/>
            <a:ext cx="0" cy="44637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A562C87-8A93-47D5-AC67-955D47CD5557}"/>
              </a:ext>
            </a:extLst>
          </p:cNvPr>
          <p:cNvCxnSpPr>
            <a:cxnSpLocks/>
          </p:cNvCxnSpPr>
          <p:nvPr/>
        </p:nvCxnSpPr>
        <p:spPr>
          <a:xfrm>
            <a:off x="7839075" y="1412059"/>
            <a:ext cx="0" cy="44637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A46A91-0FA8-4A5D-9B37-CF645DAB2DA2}"/>
              </a:ext>
            </a:extLst>
          </p:cNvPr>
          <p:cNvGrpSpPr/>
          <p:nvPr/>
        </p:nvGrpSpPr>
        <p:grpSpPr>
          <a:xfrm>
            <a:off x="5173175" y="1728802"/>
            <a:ext cx="1859192" cy="307777"/>
            <a:chOff x="5134120" y="1693383"/>
            <a:chExt cx="1859192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475BD-9A45-475D-B57D-E97135766F7A}"/>
                </a:ext>
              </a:extLst>
            </p:cNvPr>
            <p:cNvSpPr txBox="1"/>
            <p:nvPr/>
          </p:nvSpPr>
          <p:spPr>
            <a:xfrm>
              <a:off x="5376492" y="1693383"/>
              <a:ext cx="1616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간편한 도서 등록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B1C93F9-5F79-4DF5-A430-21114117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4120" y="1745966"/>
              <a:ext cx="303058" cy="21143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75B1CF-F4C3-4A3A-8C07-D8ECDF03B47E}"/>
              </a:ext>
            </a:extLst>
          </p:cNvPr>
          <p:cNvGrpSpPr/>
          <p:nvPr/>
        </p:nvGrpSpPr>
        <p:grpSpPr>
          <a:xfrm>
            <a:off x="8970337" y="1723961"/>
            <a:ext cx="1591088" cy="307777"/>
            <a:chOff x="8596503" y="1760389"/>
            <a:chExt cx="1591088" cy="307777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130F526-FA64-4AD3-B027-518405B5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6503" y="1798982"/>
              <a:ext cx="303058" cy="21143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43F5C3-827C-4367-9E24-19B9ECDA35D3}"/>
                </a:ext>
              </a:extLst>
            </p:cNvPr>
            <p:cNvSpPr txBox="1"/>
            <p:nvPr/>
          </p:nvSpPr>
          <p:spPr>
            <a:xfrm>
              <a:off x="8874342" y="1760389"/>
              <a:ext cx="13132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엑셀파일 등록</a:t>
              </a:r>
            </a:p>
          </p:txBody>
        </p:sp>
      </p:grp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FFD0A870-858A-489D-8C39-B17E2282C5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5503" y="3506723"/>
            <a:ext cx="431799" cy="431799"/>
          </a:xfrm>
          <a:prstGeom prst="rect">
            <a:avLst/>
          </a:prstGeom>
        </p:spPr>
      </p:pic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4AC5A9D9-5477-4AA5-98A9-387EF2C1A3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0609" y="3506723"/>
            <a:ext cx="431799" cy="431799"/>
          </a:xfrm>
          <a:prstGeom prst="rect">
            <a:avLst/>
          </a:prstGeom>
        </p:spPr>
      </p:pic>
      <p:pic>
        <p:nvPicPr>
          <p:cNvPr id="32" name="그림 31" descr="그리기이(가) 표시된 사진&#10;&#10;자동 생성된 설명">
            <a:extLst>
              <a:ext uri="{FF2B5EF4-FFF2-40B4-BE49-F238E27FC236}">
                <a16:creationId xmlns:a16="http://schemas.microsoft.com/office/drawing/2014/main" id="{27B6F951-BEA9-44A6-8465-10F9F45E79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8678" y="3506723"/>
            <a:ext cx="431799" cy="43179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9490987-F813-4A2E-B64E-5120B8C26C3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400" b="13702"/>
          <a:stretch/>
        </p:blipFill>
        <p:spPr>
          <a:xfrm>
            <a:off x="1762683" y="2137565"/>
            <a:ext cx="1201774" cy="1289338"/>
          </a:xfrm>
          <a:prstGeom prst="rect">
            <a:avLst/>
          </a:prstGeom>
        </p:spPr>
      </p:pic>
      <p:pic>
        <p:nvPicPr>
          <p:cNvPr id="8194" name="Picture 2" descr="업무 스트레스 이미지 검색결과">
            <a:extLst>
              <a:ext uri="{FF2B5EF4-FFF2-40B4-BE49-F238E27FC236}">
                <a16:creationId xmlns:a16="http://schemas.microsoft.com/office/drawing/2014/main" id="{ED87F922-646C-4655-AD2F-429DBE909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791" y="2173205"/>
            <a:ext cx="1901697" cy="12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업무 스트레스 이미지 검색결과">
            <a:extLst>
              <a:ext uri="{FF2B5EF4-FFF2-40B4-BE49-F238E27FC236}">
                <a16:creationId xmlns:a16="http://schemas.microsoft.com/office/drawing/2014/main" id="{6A4584DF-D192-48EC-AA71-79BAFB673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60" y="2137565"/>
            <a:ext cx="1785011" cy="118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32078BE-4CC5-498C-AD5F-F886188D0E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0190" y="4039016"/>
            <a:ext cx="3423381" cy="16060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AA9AFD-D7BA-4EFA-8D90-AD00E67632F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679"/>
          <a:stretch/>
        </p:blipFill>
        <p:spPr>
          <a:xfrm>
            <a:off x="4430074" y="4185255"/>
            <a:ext cx="3072738" cy="1610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C8BE1A-A84B-4707-B4F6-2B05C3C4D4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6491" y="4185255"/>
            <a:ext cx="3122201" cy="15554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7083884-6D48-4073-8403-709CDD918A48}"/>
              </a:ext>
            </a:extLst>
          </p:cNvPr>
          <p:cNvSpPr txBox="1"/>
          <p:nvPr/>
        </p:nvSpPr>
        <p:spPr>
          <a:xfrm>
            <a:off x="2286181" y="3408648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36 SSAFY </a:t>
            </a:r>
            <a:r>
              <a:rPr lang="ko-KR" altLang="en-US" sz="500" dirty="0" err="1"/>
              <a:t>작은도서관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1BBDC6-8D31-4DFA-874F-DE8FD597AAAC}"/>
              </a:ext>
            </a:extLst>
          </p:cNvPr>
          <p:cNvSpPr txBox="1"/>
          <p:nvPr/>
        </p:nvSpPr>
        <p:spPr>
          <a:xfrm>
            <a:off x="5957974" y="3339929"/>
            <a:ext cx="117114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37 admin</a:t>
            </a:r>
            <a:r>
              <a:rPr lang="ko-KR" altLang="en-US" sz="500" dirty="0"/>
              <a:t> 기존 한권 등록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637ABF-477A-428F-A31A-99E03CE809C2}"/>
              </a:ext>
            </a:extLst>
          </p:cNvPr>
          <p:cNvSpPr txBox="1"/>
          <p:nvPr/>
        </p:nvSpPr>
        <p:spPr>
          <a:xfrm>
            <a:off x="9635722" y="3413278"/>
            <a:ext cx="123038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38 admin </a:t>
            </a:r>
            <a:r>
              <a:rPr lang="ko-KR" altLang="en-US" sz="500" dirty="0"/>
              <a:t>기존 </a:t>
            </a:r>
            <a:r>
              <a:rPr lang="ko-KR" altLang="en-US" sz="500" dirty="0" err="1"/>
              <a:t>여러권</a:t>
            </a:r>
            <a:r>
              <a:rPr lang="ko-KR" altLang="en-US" sz="500" dirty="0"/>
              <a:t> 등록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F45A01-D4AD-464A-BB6B-6222E5A0FDF0}"/>
              </a:ext>
            </a:extLst>
          </p:cNvPr>
          <p:cNvSpPr txBox="1"/>
          <p:nvPr/>
        </p:nvSpPr>
        <p:spPr>
          <a:xfrm>
            <a:off x="2732801" y="5735843"/>
            <a:ext cx="12178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39 admin</a:t>
            </a:r>
            <a:r>
              <a:rPr lang="ko-KR" altLang="en-US" sz="500" dirty="0"/>
              <a:t> 도서현황 페이지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E4C51-D872-448B-98F1-294A0E5A7487}"/>
              </a:ext>
            </a:extLst>
          </p:cNvPr>
          <p:cNvSpPr txBox="1"/>
          <p:nvPr/>
        </p:nvSpPr>
        <p:spPr>
          <a:xfrm>
            <a:off x="6496880" y="5807700"/>
            <a:ext cx="12178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40 admin</a:t>
            </a:r>
            <a:r>
              <a:rPr lang="ko-KR" altLang="en-US" sz="500" dirty="0"/>
              <a:t> 한권 등록 페이지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6316D1-8257-45A2-AE40-C12A2CB0D2AC}"/>
              </a:ext>
            </a:extLst>
          </p:cNvPr>
          <p:cNvSpPr txBox="1"/>
          <p:nvPr/>
        </p:nvSpPr>
        <p:spPr>
          <a:xfrm>
            <a:off x="10145970" y="5879557"/>
            <a:ext cx="13327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41 admin</a:t>
            </a:r>
            <a:r>
              <a:rPr lang="ko-KR" altLang="en-US" sz="500" dirty="0"/>
              <a:t> </a:t>
            </a:r>
            <a:r>
              <a:rPr lang="ko-KR" altLang="en-US" sz="500" dirty="0" err="1"/>
              <a:t>여러권</a:t>
            </a:r>
            <a:r>
              <a:rPr lang="ko-KR" altLang="en-US" sz="500" dirty="0"/>
              <a:t> 등록 페이지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67001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결과물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SERVICE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2EFF38-E777-41E4-AC8E-3C4EB9AC4E3D}"/>
              </a:ext>
            </a:extLst>
          </p:cNvPr>
          <p:cNvGrpSpPr/>
          <p:nvPr/>
        </p:nvGrpSpPr>
        <p:grpSpPr>
          <a:xfrm>
            <a:off x="1192932" y="1728802"/>
            <a:ext cx="2255017" cy="307777"/>
            <a:chOff x="1512433" y="1737684"/>
            <a:chExt cx="2255017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1BB5D0-BF5C-4290-8448-7266B43C2DC3}"/>
                </a:ext>
              </a:extLst>
            </p:cNvPr>
            <p:cNvSpPr txBox="1"/>
            <p:nvPr/>
          </p:nvSpPr>
          <p:spPr>
            <a:xfrm>
              <a:off x="1803185" y="1737684"/>
              <a:ext cx="1964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실시간 신청 도서 파악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BF3E6CD-BEBC-4D6D-8C2B-18E9EDA9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12433" y="1788764"/>
              <a:ext cx="303058" cy="211436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E4BEFF8-D9C1-449E-B748-13376EDBFD60}"/>
              </a:ext>
            </a:extLst>
          </p:cNvPr>
          <p:cNvCxnSpPr>
            <a:cxnSpLocks/>
          </p:cNvCxnSpPr>
          <p:nvPr/>
        </p:nvCxnSpPr>
        <p:spPr>
          <a:xfrm>
            <a:off x="4076700" y="1394087"/>
            <a:ext cx="0" cy="44637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A562C87-8A93-47D5-AC67-955D47CD5557}"/>
              </a:ext>
            </a:extLst>
          </p:cNvPr>
          <p:cNvCxnSpPr>
            <a:cxnSpLocks/>
          </p:cNvCxnSpPr>
          <p:nvPr/>
        </p:nvCxnSpPr>
        <p:spPr>
          <a:xfrm>
            <a:off x="7839075" y="1412059"/>
            <a:ext cx="0" cy="44637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A46A91-0FA8-4A5D-9B37-CF645DAB2DA2}"/>
              </a:ext>
            </a:extLst>
          </p:cNvPr>
          <p:cNvGrpSpPr/>
          <p:nvPr/>
        </p:nvGrpSpPr>
        <p:grpSpPr>
          <a:xfrm>
            <a:off x="5214788" y="1728802"/>
            <a:ext cx="1655221" cy="307777"/>
            <a:chOff x="5134120" y="1693383"/>
            <a:chExt cx="1655221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2475BD-9A45-475D-B57D-E97135766F7A}"/>
                </a:ext>
              </a:extLst>
            </p:cNvPr>
            <p:cNvSpPr txBox="1"/>
            <p:nvPr/>
          </p:nvSpPr>
          <p:spPr>
            <a:xfrm>
              <a:off x="5376493" y="1693383"/>
              <a:ext cx="14128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알림 전송 기능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B1C93F9-5F79-4DF5-A430-21114117D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4120" y="1745966"/>
              <a:ext cx="303058" cy="21143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775B1CF-F4C3-4A3A-8C07-D8ECDF03B47E}"/>
              </a:ext>
            </a:extLst>
          </p:cNvPr>
          <p:cNvGrpSpPr/>
          <p:nvPr/>
        </p:nvGrpSpPr>
        <p:grpSpPr>
          <a:xfrm>
            <a:off x="8499819" y="1744042"/>
            <a:ext cx="2240584" cy="307777"/>
            <a:chOff x="8596503" y="1755977"/>
            <a:chExt cx="2240584" cy="307777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130F526-FA64-4AD3-B027-518405B5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6503" y="1798982"/>
              <a:ext cx="303058" cy="21143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43F5C3-827C-4367-9E24-19B9ECDA35D3}"/>
                </a:ext>
              </a:extLst>
            </p:cNvPr>
            <p:cNvSpPr txBox="1"/>
            <p:nvPr/>
          </p:nvSpPr>
          <p:spPr>
            <a:xfrm>
              <a:off x="8852450" y="1755977"/>
              <a:ext cx="1984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실시간 도서 상태 파악</a:t>
              </a:r>
            </a:p>
          </p:txBody>
        </p:sp>
      </p:grp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0C90EAD3-D250-4FCB-8519-62240E0C17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5503" y="3506723"/>
            <a:ext cx="431799" cy="431799"/>
          </a:xfrm>
          <a:prstGeom prst="rect">
            <a:avLst/>
          </a:prstGeom>
        </p:spPr>
      </p:pic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360A56A1-90F7-4B6F-AD27-7DE851A587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90609" y="3506723"/>
            <a:ext cx="431799" cy="431799"/>
          </a:xfrm>
          <a:prstGeom prst="rect">
            <a:avLst/>
          </a:prstGeom>
        </p:spPr>
      </p:pic>
      <p:pic>
        <p:nvPicPr>
          <p:cNvPr id="32" name="그림 31" descr="그리기이(가) 표시된 사진&#10;&#10;자동 생성된 설명">
            <a:extLst>
              <a:ext uri="{FF2B5EF4-FFF2-40B4-BE49-F238E27FC236}">
                <a16:creationId xmlns:a16="http://schemas.microsoft.com/office/drawing/2014/main" id="{DF54FE89-CBC0-4EAF-877E-F4AE13F065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51078" y="3506723"/>
            <a:ext cx="431799" cy="43179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C38579D-C6F1-4154-8336-29F30B9E87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0268" t="15061" b="68154"/>
          <a:stretch/>
        </p:blipFill>
        <p:spPr>
          <a:xfrm>
            <a:off x="9041950" y="2201482"/>
            <a:ext cx="1412267" cy="105734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7CD1BB4-AF90-4A7A-A388-B7A5571C212E}"/>
              </a:ext>
            </a:extLst>
          </p:cNvPr>
          <p:cNvGrpSpPr/>
          <p:nvPr/>
        </p:nvGrpSpPr>
        <p:grpSpPr>
          <a:xfrm>
            <a:off x="1586339" y="2239841"/>
            <a:ext cx="1450126" cy="984704"/>
            <a:chOff x="5547120" y="3196506"/>
            <a:chExt cx="4170935" cy="217661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26C7A4D-BCC9-4B0C-AF54-A7B8AA5F3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120" y="4320988"/>
              <a:ext cx="4170935" cy="1052128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99B0345-4237-4E71-8CA5-85054E6F6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47120" y="3196506"/>
              <a:ext cx="4170935" cy="1285383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579DA6F7-8B41-493D-93D6-9BAD8E2D6E7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52" y="2063551"/>
            <a:ext cx="1229696" cy="12296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C76914-3A9A-4AF9-8394-CCCF4E44A2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694" y="4329085"/>
            <a:ext cx="3160007" cy="124334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E0B832-0F46-4A6A-9BD6-1B5A67A26931}"/>
              </a:ext>
            </a:extLst>
          </p:cNvPr>
          <p:cNvGrpSpPr/>
          <p:nvPr/>
        </p:nvGrpSpPr>
        <p:grpSpPr>
          <a:xfrm>
            <a:off x="4610322" y="4136422"/>
            <a:ext cx="2968704" cy="1807743"/>
            <a:chOff x="4610322" y="4136422"/>
            <a:chExt cx="2968704" cy="180774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669447-0F3C-44D3-B8D3-E521989E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49330" y="4150953"/>
              <a:ext cx="1229696" cy="7817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27DC610-5EE2-4771-ABFA-F7DD5F876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10322" y="4136422"/>
              <a:ext cx="1229697" cy="7603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2862D98-08B5-4A45-8574-0A4CF7680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82134" y="5185466"/>
              <a:ext cx="1229697" cy="75869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53D9C64-0544-4A95-A9AB-DC2A282AF9D3}"/>
              </a:ext>
            </a:extLst>
          </p:cNvPr>
          <p:cNvSpPr txBox="1"/>
          <p:nvPr/>
        </p:nvSpPr>
        <p:spPr>
          <a:xfrm>
            <a:off x="2142201" y="3193508"/>
            <a:ext cx="96664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42 </a:t>
            </a:r>
            <a:r>
              <a:rPr lang="ko-KR" altLang="en-US" sz="500" dirty="0"/>
              <a:t>도서 신청 양식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2EBFC6-2445-416E-825F-5F14CBED6ECF}"/>
              </a:ext>
            </a:extLst>
          </p:cNvPr>
          <p:cNvSpPr txBox="1"/>
          <p:nvPr/>
        </p:nvSpPr>
        <p:spPr>
          <a:xfrm>
            <a:off x="9354461" y="3266849"/>
            <a:ext cx="13327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43 SSAFY </a:t>
            </a:r>
            <a:r>
              <a:rPr lang="ko-KR" altLang="en-US" sz="500" dirty="0"/>
              <a:t>도서</a:t>
            </a:r>
            <a:r>
              <a:rPr lang="en-US" altLang="ko-KR" sz="500" dirty="0"/>
              <a:t> </a:t>
            </a:r>
            <a:r>
              <a:rPr lang="ko-KR" altLang="en-US" sz="500" dirty="0"/>
              <a:t>대여 대장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013725-4FE9-4BBB-92C0-89300DCF5AA6}"/>
              </a:ext>
            </a:extLst>
          </p:cNvPr>
          <p:cNvSpPr txBox="1"/>
          <p:nvPr/>
        </p:nvSpPr>
        <p:spPr>
          <a:xfrm>
            <a:off x="2714328" y="5536691"/>
            <a:ext cx="13845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44 admin</a:t>
            </a:r>
            <a:r>
              <a:rPr lang="ko-KR" altLang="en-US" sz="500" dirty="0"/>
              <a:t> 도서 신청 현황 페이지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B1957B-AC55-4740-B1A6-3654FBC57F4D}"/>
              </a:ext>
            </a:extLst>
          </p:cNvPr>
          <p:cNvSpPr txBox="1"/>
          <p:nvPr/>
        </p:nvSpPr>
        <p:spPr>
          <a:xfrm>
            <a:off x="6409886" y="5862606"/>
            <a:ext cx="13327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45 admin </a:t>
            </a:r>
            <a:r>
              <a:rPr lang="ko-KR" altLang="en-US" sz="500" dirty="0"/>
              <a:t>알림 보내기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01F6BC-5FB9-4E02-90A0-63308E10E7BA}"/>
              </a:ext>
            </a:extLst>
          </p:cNvPr>
          <p:cNvSpPr txBox="1"/>
          <p:nvPr/>
        </p:nvSpPr>
        <p:spPr>
          <a:xfrm>
            <a:off x="10093763" y="5824279"/>
            <a:ext cx="13327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dirty="0"/>
              <a:t>&lt;</a:t>
            </a:r>
            <a:r>
              <a:rPr lang="ko-KR" altLang="en-US" sz="500" dirty="0"/>
              <a:t>그림 </a:t>
            </a:r>
            <a:r>
              <a:rPr lang="en-US" altLang="ko-KR" sz="500" dirty="0"/>
              <a:t>46 admin</a:t>
            </a:r>
            <a:r>
              <a:rPr lang="ko-KR" altLang="en-US" sz="500" dirty="0"/>
              <a:t> 도서 상태 확인</a:t>
            </a:r>
            <a:r>
              <a:rPr lang="en-US" altLang="ko-KR" sz="500" dirty="0"/>
              <a:t>&gt;</a:t>
            </a:r>
            <a:endParaRPr lang="ko-KR" altLang="en-US" sz="5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5D41D18-4358-4B86-B810-352E28109984}"/>
              </a:ext>
            </a:extLst>
          </p:cNvPr>
          <p:cNvGrpSpPr/>
          <p:nvPr/>
        </p:nvGrpSpPr>
        <p:grpSpPr>
          <a:xfrm>
            <a:off x="8038987" y="4098834"/>
            <a:ext cx="3402852" cy="1694230"/>
            <a:chOff x="8038987" y="4098834"/>
            <a:chExt cx="3402852" cy="169423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DEFDC33-566E-4366-ACDF-2A5E8FAC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38987" y="4098834"/>
              <a:ext cx="3402852" cy="21063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7890B9F-D80B-4781-84EA-BC6C835C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147391" y="5024578"/>
              <a:ext cx="3201383" cy="76848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BBAE836-11B3-48E6-89A5-0B68DDEBE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96024" y="4384072"/>
              <a:ext cx="3298542" cy="581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79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711668"/>
            <a:ext cx="12192000" cy="4166651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7427496" y="3767036"/>
            <a:ext cx="3262079" cy="3111283"/>
            <a:chOff x="5400210" y="2130701"/>
            <a:chExt cx="4977724" cy="4747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482" y="3535340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210" y="2130701"/>
              <a:ext cx="2402672" cy="240267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815548" y="908027"/>
            <a:ext cx="609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Ⅳ</a:t>
            </a:r>
            <a:r>
              <a:rPr lang="en-US" altLang="ko-KR" sz="4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495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0" y="727671"/>
            <a:ext cx="1815548" cy="0"/>
          </a:xfrm>
          <a:prstGeom prst="line">
            <a:avLst/>
          </a:prstGeom>
          <a:ln w="76200">
            <a:solidFill>
              <a:srgbClr val="789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5520" y="920266"/>
            <a:ext cx="35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</a:t>
            </a:r>
            <a:endParaRPr lang="ko-KR" altLang="en-US" sz="1400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95E4E-849C-4EAD-9C44-60FA5BBBB6D0}"/>
              </a:ext>
            </a:extLst>
          </p:cNvPr>
          <p:cNvSpPr txBox="1"/>
          <p:nvPr/>
        </p:nvSpPr>
        <p:spPr>
          <a:xfrm>
            <a:off x="1815548" y="3090964"/>
            <a:ext cx="8787983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BOOK SSAFY</a:t>
            </a:r>
            <a:r>
              <a:rPr lang="ko-KR" altLang="en-US" sz="2400" dirty="0">
                <a:solidFill>
                  <a:schemeClr val="bg1"/>
                </a:solidFill>
              </a:rPr>
              <a:t>로 </a:t>
            </a:r>
            <a:r>
              <a:rPr lang="en-US" altLang="ko-KR" sz="2400" dirty="0">
                <a:solidFill>
                  <a:schemeClr val="bg1"/>
                </a:solidFill>
              </a:rPr>
              <a:t>SSAFY </a:t>
            </a:r>
            <a:r>
              <a:rPr lang="ko-KR" altLang="en-US" sz="2400" dirty="0">
                <a:solidFill>
                  <a:schemeClr val="bg1"/>
                </a:solidFill>
              </a:rPr>
              <a:t>작은 도서관의 활성화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관리 업무 개선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고객의 니즈 파악 등의 효과를 기대할 수 있어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교육생들의 자기주도학습을 장려할 수 있습니다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1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기대효과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BOOK SSAFY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3FED90-3AC8-42A0-8E89-2CEC465CCDC4}"/>
              </a:ext>
            </a:extLst>
          </p:cNvPr>
          <p:cNvGrpSpPr/>
          <p:nvPr/>
        </p:nvGrpSpPr>
        <p:grpSpPr>
          <a:xfrm>
            <a:off x="1809237" y="1262449"/>
            <a:ext cx="8466323" cy="4583830"/>
            <a:chOff x="1818762" y="1549322"/>
            <a:chExt cx="8466323" cy="4583830"/>
          </a:xfrm>
        </p:grpSpPr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14679DB9-F913-446B-BFBA-3B378D647B88}"/>
                </a:ext>
              </a:extLst>
            </p:cNvPr>
            <p:cNvSpPr/>
            <p:nvPr/>
          </p:nvSpPr>
          <p:spPr>
            <a:xfrm rot="5400000">
              <a:off x="6063115" y="3373179"/>
              <a:ext cx="4053347" cy="923430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D1FCF89-7913-460A-80A1-FDE69B41B333}"/>
                </a:ext>
              </a:extLst>
            </p:cNvPr>
            <p:cNvGrpSpPr/>
            <p:nvPr/>
          </p:nvGrpSpPr>
          <p:grpSpPr>
            <a:xfrm>
              <a:off x="1859476" y="1808217"/>
              <a:ext cx="5465256" cy="1080152"/>
              <a:chOff x="251520" y="1844792"/>
              <a:chExt cx="5465256" cy="1080152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13DFFECB-D234-44F3-A4C6-AF7DFEFC3ACA}"/>
                  </a:ext>
                </a:extLst>
              </p:cNvPr>
              <p:cNvGrpSpPr/>
              <p:nvPr/>
            </p:nvGrpSpPr>
            <p:grpSpPr>
              <a:xfrm>
                <a:off x="251520" y="1844792"/>
                <a:ext cx="1296182" cy="1080152"/>
                <a:chOff x="251520" y="1844792"/>
                <a:chExt cx="1296182" cy="1080152"/>
              </a:xfrm>
            </p:grpSpPr>
            <p:sp>
              <p:nvSpPr>
                <p:cNvPr id="109" name="모서리가 둥근 직사각형 98">
                  <a:extLst>
                    <a:ext uri="{FF2B5EF4-FFF2-40B4-BE49-F238E27FC236}">
                      <a16:creationId xmlns:a16="http://schemas.microsoft.com/office/drawing/2014/main" id="{7796C666-DC59-480A-924E-62AF23FA7A5E}"/>
                    </a:ext>
                  </a:extLst>
                </p:cNvPr>
                <p:cNvSpPr/>
                <p:nvPr/>
              </p:nvSpPr>
              <p:spPr>
                <a:xfrm>
                  <a:off x="251520" y="1844792"/>
                  <a:ext cx="1296182" cy="1080152"/>
                </a:xfrm>
                <a:prstGeom prst="roundRect">
                  <a:avLst>
                    <a:gd name="adj" fmla="val 8971"/>
                  </a:avLst>
                </a:prstGeom>
                <a:solidFill>
                  <a:srgbClr val="008FD4"/>
                </a:solidFill>
                <a:ln w="9525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Text Box 39">
                  <a:extLst>
                    <a:ext uri="{FF2B5EF4-FFF2-40B4-BE49-F238E27FC236}">
                      <a16:creationId xmlns:a16="http://schemas.microsoft.com/office/drawing/2014/main" id="{9D84FED8-B37F-45E0-89DE-76B6BF4637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1520" y="2230979"/>
                  <a:ext cx="1296182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USER</a:t>
                  </a:r>
                </a:p>
              </p:txBody>
            </p: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EFB1B5C-507D-42A6-A7CB-966C8F138867}"/>
                  </a:ext>
                </a:extLst>
              </p:cNvPr>
              <p:cNvGrpSpPr/>
              <p:nvPr/>
            </p:nvGrpSpPr>
            <p:grpSpPr>
              <a:xfrm>
                <a:off x="1648776" y="1844792"/>
                <a:ext cx="4068000" cy="1080152"/>
                <a:chOff x="1648776" y="1844792"/>
                <a:chExt cx="3787465" cy="1080152"/>
              </a:xfrm>
            </p:grpSpPr>
            <p:sp>
              <p:nvSpPr>
                <p:cNvPr id="107" name="모서리가 둥근 직사각형 99">
                  <a:extLst>
                    <a:ext uri="{FF2B5EF4-FFF2-40B4-BE49-F238E27FC236}">
                      <a16:creationId xmlns:a16="http://schemas.microsoft.com/office/drawing/2014/main" id="{D5B689EC-9D7D-48DC-8D42-4A2731A4C074}"/>
                    </a:ext>
                  </a:extLst>
                </p:cNvPr>
                <p:cNvSpPr/>
                <p:nvPr/>
              </p:nvSpPr>
              <p:spPr>
                <a:xfrm>
                  <a:off x="1648776" y="1844792"/>
                  <a:ext cx="3787465" cy="1080152"/>
                </a:xfrm>
                <a:prstGeom prst="roundRect">
                  <a:avLst>
                    <a:gd name="adj" fmla="val 4033"/>
                  </a:avLst>
                </a:prstGeom>
                <a:solidFill>
                  <a:srgbClr val="E5E4E0"/>
                </a:solidFill>
                <a:ln w="9525">
                  <a:solidFill>
                    <a:srgbClr val="B498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7E6F69EC-9256-4B86-81DC-4B32304B34FC}"/>
                    </a:ext>
                  </a:extLst>
                </p:cNvPr>
                <p:cNvSpPr/>
                <p:nvPr/>
              </p:nvSpPr>
              <p:spPr>
                <a:xfrm>
                  <a:off x="1720848" y="2137620"/>
                  <a:ext cx="3643320" cy="49449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2000" dirty="0"/>
                    <a:t>실시간 도서 현황 파악</a:t>
                  </a:r>
                  <a:endParaRPr lang="en-US" altLang="ko-KR" sz="2000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맑은 고딕"/>
                  </a:endParaRPr>
                </a:p>
              </p:txBody>
            </p:sp>
          </p:grp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C280DEFE-AB48-4958-9FC5-277F7423F907}"/>
                </a:ext>
              </a:extLst>
            </p:cNvPr>
            <p:cNvGrpSpPr/>
            <p:nvPr/>
          </p:nvGrpSpPr>
          <p:grpSpPr>
            <a:xfrm>
              <a:off x="1818762" y="3294815"/>
              <a:ext cx="5465256" cy="1080152"/>
              <a:chOff x="251520" y="3012685"/>
              <a:chExt cx="5465256" cy="1080152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87516A1F-15FD-466A-A03E-2AA52BB92A31}"/>
                  </a:ext>
                </a:extLst>
              </p:cNvPr>
              <p:cNvGrpSpPr/>
              <p:nvPr/>
            </p:nvGrpSpPr>
            <p:grpSpPr>
              <a:xfrm>
                <a:off x="251520" y="3012685"/>
                <a:ext cx="1296182" cy="1080152"/>
                <a:chOff x="251520" y="3012685"/>
                <a:chExt cx="1296182" cy="1080152"/>
              </a:xfrm>
            </p:grpSpPr>
            <p:sp>
              <p:nvSpPr>
                <p:cNvPr id="103" name="모서리가 둥근 직사각형 94">
                  <a:extLst>
                    <a:ext uri="{FF2B5EF4-FFF2-40B4-BE49-F238E27FC236}">
                      <a16:creationId xmlns:a16="http://schemas.microsoft.com/office/drawing/2014/main" id="{3D616B23-D4C0-49C0-A167-3167C1B35C3D}"/>
                    </a:ext>
                  </a:extLst>
                </p:cNvPr>
                <p:cNvSpPr/>
                <p:nvPr/>
              </p:nvSpPr>
              <p:spPr>
                <a:xfrm>
                  <a:off x="251520" y="3012685"/>
                  <a:ext cx="1296182" cy="1080152"/>
                </a:xfrm>
                <a:prstGeom prst="roundRect">
                  <a:avLst>
                    <a:gd name="adj" fmla="val 8971"/>
                  </a:avLst>
                </a:prstGeom>
                <a:solidFill>
                  <a:srgbClr val="008FD4"/>
                </a:solidFill>
                <a:ln w="9525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Text Box 39">
                  <a:extLst>
                    <a:ext uri="{FF2B5EF4-FFF2-40B4-BE49-F238E27FC236}">
                      <a16:creationId xmlns:a16="http://schemas.microsoft.com/office/drawing/2014/main" id="{1F29B5C0-36AE-45A9-BB3A-A84A48E52B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1520" y="3398872"/>
                  <a:ext cx="1296182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ADMIN</a:t>
                  </a: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DD2FDB45-CA5E-4530-9D80-A5F36C024970}"/>
                  </a:ext>
                </a:extLst>
              </p:cNvPr>
              <p:cNvGrpSpPr/>
              <p:nvPr/>
            </p:nvGrpSpPr>
            <p:grpSpPr>
              <a:xfrm>
                <a:off x="1648776" y="3012685"/>
                <a:ext cx="4068000" cy="1080152"/>
                <a:chOff x="1648776" y="3012685"/>
                <a:chExt cx="3787465" cy="1080152"/>
              </a:xfrm>
            </p:grpSpPr>
            <p:sp>
              <p:nvSpPr>
                <p:cNvPr id="101" name="모서리가 둥근 직사각형 95">
                  <a:extLst>
                    <a:ext uri="{FF2B5EF4-FFF2-40B4-BE49-F238E27FC236}">
                      <a16:creationId xmlns:a16="http://schemas.microsoft.com/office/drawing/2014/main" id="{6CFE16B1-A2A9-487B-B0A8-CE30BAF7158E}"/>
                    </a:ext>
                  </a:extLst>
                </p:cNvPr>
                <p:cNvSpPr/>
                <p:nvPr/>
              </p:nvSpPr>
              <p:spPr>
                <a:xfrm>
                  <a:off x="1648776" y="3012685"/>
                  <a:ext cx="3787465" cy="1080152"/>
                </a:xfrm>
                <a:prstGeom prst="roundRect">
                  <a:avLst>
                    <a:gd name="adj" fmla="val 4033"/>
                  </a:avLst>
                </a:prstGeom>
                <a:solidFill>
                  <a:srgbClr val="E5E4E0"/>
                </a:solidFill>
                <a:ln w="9525">
                  <a:solidFill>
                    <a:srgbClr val="B498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526A9704-C328-4D72-BBE8-3820DCD49228}"/>
                    </a:ext>
                  </a:extLst>
                </p:cNvPr>
                <p:cNvSpPr/>
                <p:nvPr/>
              </p:nvSpPr>
              <p:spPr>
                <a:xfrm>
                  <a:off x="1720848" y="3325615"/>
                  <a:ext cx="3643320" cy="45429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dirty="0"/>
                    <a:t>관리 업무 개선</a:t>
                  </a:r>
                  <a:endParaRPr lang="en-US" altLang="ko-KR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EA43526-F07B-46C0-83B4-2CDAC1D9B32B}"/>
                </a:ext>
              </a:extLst>
            </p:cNvPr>
            <p:cNvGrpSpPr/>
            <p:nvPr/>
          </p:nvGrpSpPr>
          <p:grpSpPr>
            <a:xfrm>
              <a:off x="1819808" y="4781413"/>
              <a:ext cx="5465256" cy="1080152"/>
              <a:chOff x="252566" y="5076881"/>
              <a:chExt cx="5465256" cy="1080152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599B7B51-4B53-4CB3-848E-F7E29C4B1760}"/>
                  </a:ext>
                </a:extLst>
              </p:cNvPr>
              <p:cNvGrpSpPr/>
              <p:nvPr/>
            </p:nvGrpSpPr>
            <p:grpSpPr>
              <a:xfrm>
                <a:off x="252566" y="5076881"/>
                <a:ext cx="1296182" cy="1080152"/>
                <a:chOff x="252566" y="5076881"/>
                <a:chExt cx="1296182" cy="1080152"/>
              </a:xfrm>
            </p:grpSpPr>
            <p:sp>
              <p:nvSpPr>
                <p:cNvPr id="97" name="모서리가 둥근 직사각형 90">
                  <a:extLst>
                    <a:ext uri="{FF2B5EF4-FFF2-40B4-BE49-F238E27FC236}">
                      <a16:creationId xmlns:a16="http://schemas.microsoft.com/office/drawing/2014/main" id="{4F225517-74F2-4B5A-AEBF-2C603776A655}"/>
                    </a:ext>
                  </a:extLst>
                </p:cNvPr>
                <p:cNvSpPr/>
                <p:nvPr/>
              </p:nvSpPr>
              <p:spPr>
                <a:xfrm>
                  <a:off x="252566" y="5076881"/>
                  <a:ext cx="1296182" cy="1080152"/>
                </a:xfrm>
                <a:prstGeom prst="roundRect">
                  <a:avLst>
                    <a:gd name="adj" fmla="val 8971"/>
                  </a:avLst>
                </a:prstGeom>
                <a:solidFill>
                  <a:srgbClr val="008FD4"/>
                </a:solidFill>
                <a:ln w="9525">
                  <a:solidFill>
                    <a:srgbClr val="008F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Text Box 39">
                  <a:extLst>
                    <a:ext uri="{FF2B5EF4-FFF2-40B4-BE49-F238E27FC236}">
                      <a16:creationId xmlns:a16="http://schemas.microsoft.com/office/drawing/2014/main" id="{4E3B212C-3734-46EA-B20A-941F8C4ED3D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2566" y="5463068"/>
                  <a:ext cx="1296182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36000" rIns="36000" anchor="ctr">
                  <a:spAutoFit/>
                </a:bodyPr>
                <a:lstStyle>
                  <a:lvl1pPr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ko-KR" sz="14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itchFamily="50" charset="-127"/>
                      <a:ea typeface="맑은 고딕" pitchFamily="50" charset="-127"/>
                    </a:rPr>
                    <a:t>NEW VALUE</a:t>
                  </a:r>
                </a:p>
              </p:txBody>
            </p:sp>
          </p:grp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4DA5DB3-6B17-4F09-A4D8-39D35F3AFD08}"/>
                  </a:ext>
                </a:extLst>
              </p:cNvPr>
              <p:cNvGrpSpPr/>
              <p:nvPr/>
            </p:nvGrpSpPr>
            <p:grpSpPr>
              <a:xfrm>
                <a:off x="1649822" y="5076881"/>
                <a:ext cx="4068000" cy="1080152"/>
                <a:chOff x="1649750" y="5076881"/>
                <a:chExt cx="3787465" cy="1080152"/>
              </a:xfrm>
            </p:grpSpPr>
            <p:sp>
              <p:nvSpPr>
                <p:cNvPr id="95" name="모서리가 둥근 직사각형 91">
                  <a:extLst>
                    <a:ext uri="{FF2B5EF4-FFF2-40B4-BE49-F238E27FC236}">
                      <a16:creationId xmlns:a16="http://schemas.microsoft.com/office/drawing/2014/main" id="{AFB3AC94-3E8F-4210-B8D1-8CE359514E67}"/>
                    </a:ext>
                  </a:extLst>
                </p:cNvPr>
                <p:cNvSpPr/>
                <p:nvPr/>
              </p:nvSpPr>
              <p:spPr>
                <a:xfrm>
                  <a:off x="1649750" y="5076881"/>
                  <a:ext cx="3787465" cy="1080152"/>
                </a:xfrm>
                <a:prstGeom prst="roundRect">
                  <a:avLst>
                    <a:gd name="adj" fmla="val 4033"/>
                  </a:avLst>
                </a:prstGeom>
                <a:solidFill>
                  <a:srgbClr val="E5E4E0"/>
                </a:solidFill>
                <a:ln w="9525">
                  <a:solidFill>
                    <a:srgbClr val="B4985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F6E0BEB-B32B-46A2-A73A-76D15FC01076}"/>
                    </a:ext>
                  </a:extLst>
                </p:cNvPr>
                <p:cNvSpPr/>
                <p:nvPr/>
              </p:nvSpPr>
              <p:spPr>
                <a:xfrm>
                  <a:off x="1721822" y="5389810"/>
                  <a:ext cx="3643320" cy="454292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dirty="0">
                      <a:ln>
                        <a:solidFill>
                          <a:schemeClr val="tx1">
                            <a:lumMod val="65000"/>
                            <a:lumOff val="3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a typeface="맑은 고딕"/>
                    </a:rPr>
                    <a:t>고</a:t>
                  </a:r>
                  <a:r>
                    <a:rPr lang="ko-KR" altLang="en-US" dirty="0"/>
                    <a:t>객 니즈 파악 및 서비스 질 향상</a:t>
                  </a:r>
                  <a:endParaRPr lang="en-US" altLang="ko-KR" dirty="0">
                    <a:ln>
                      <a:solidFill>
                        <a:schemeClr val="tx1">
                          <a:lumMod val="65000"/>
                          <a:lumOff val="35000"/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sym typeface="Wingdings" panose="05000000000000000000" pitchFamily="2" charset="2"/>
                  </a:endParaRPr>
                </a:p>
              </p:txBody>
            </p: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C54AD930-D258-49F1-90E1-C6CDDD44F10E}"/>
                </a:ext>
              </a:extLst>
            </p:cNvPr>
            <p:cNvGrpSpPr/>
            <p:nvPr/>
          </p:nvGrpSpPr>
          <p:grpSpPr>
            <a:xfrm>
              <a:off x="8731530" y="1549322"/>
              <a:ext cx="1553555" cy="4583830"/>
              <a:chOff x="7164288" y="1844790"/>
              <a:chExt cx="1553555" cy="4583830"/>
            </a:xfrm>
          </p:grpSpPr>
          <p:sp>
            <p:nvSpPr>
              <p:cNvPr id="76" name="오른쪽 화살표 103">
                <a:extLst>
                  <a:ext uri="{FF2B5EF4-FFF2-40B4-BE49-F238E27FC236}">
                    <a16:creationId xmlns:a16="http://schemas.microsoft.com/office/drawing/2014/main" id="{004C59EE-BE21-4E97-B69B-14493D47E4CE}"/>
                  </a:ext>
                </a:extLst>
              </p:cNvPr>
              <p:cNvSpPr/>
              <p:nvPr/>
            </p:nvSpPr>
            <p:spPr>
              <a:xfrm rot="16200000">
                <a:off x="5649151" y="3359927"/>
                <a:ext cx="4583830" cy="1553555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7000">
                    <a:schemeClr val="bg1">
                      <a:lumMod val="8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91CC7D5-D73E-4773-B778-CA96E1947CB0}"/>
                  </a:ext>
                </a:extLst>
              </p:cNvPr>
              <p:cNvGrpSpPr/>
              <p:nvPr/>
            </p:nvGrpSpPr>
            <p:grpSpPr>
              <a:xfrm>
                <a:off x="7419066" y="2346261"/>
                <a:ext cx="1044000" cy="3580886"/>
                <a:chOff x="7123043" y="2098197"/>
                <a:chExt cx="1044000" cy="358088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9D1C9F31-0654-442F-9032-A683DD6A051E}"/>
                    </a:ext>
                  </a:extLst>
                </p:cNvPr>
                <p:cNvGrpSpPr/>
                <p:nvPr/>
              </p:nvGrpSpPr>
              <p:grpSpPr>
                <a:xfrm>
                  <a:off x="7123043" y="2098197"/>
                  <a:ext cx="1044000" cy="1044000"/>
                  <a:chOff x="6979044" y="3208056"/>
                  <a:chExt cx="1188000" cy="1188000"/>
                </a:xfrm>
              </p:grpSpPr>
              <p:sp>
                <p:nvSpPr>
                  <p:cNvPr id="85" name="타원 84">
                    <a:extLst>
                      <a:ext uri="{FF2B5EF4-FFF2-40B4-BE49-F238E27FC236}">
                        <a16:creationId xmlns:a16="http://schemas.microsoft.com/office/drawing/2014/main" id="{13CEBE8B-FD95-4555-904B-8A5BF198C42F}"/>
                      </a:ext>
                    </a:extLst>
                  </p:cNvPr>
                  <p:cNvSpPr/>
                  <p:nvPr/>
                </p:nvSpPr>
                <p:spPr>
                  <a:xfrm>
                    <a:off x="6979044" y="3208056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 cap="flat" cmpd="sng" algn="ctr">
                    <a:solidFill>
                      <a:srgbClr val="008FD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 defTabSz="912813">
                      <a:buFont typeface="-윤고딕130" pitchFamily="18" charset="-127"/>
                      <a:buNone/>
                    </a:pPr>
                    <a:endParaRPr lang="en-US" altLang="ko-KR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6EF839F3-9F57-4AEC-8F57-0B25A339A67B}"/>
                      </a:ext>
                    </a:extLst>
                  </p:cNvPr>
                  <p:cNvSpPr/>
                  <p:nvPr/>
                </p:nvSpPr>
                <p:spPr>
                  <a:xfrm>
                    <a:off x="6997044" y="3504363"/>
                    <a:ext cx="1152000" cy="595388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lvl="0" algn="ctr" defTabSz="912813"/>
                    <a:r>
                      <a:rPr lang="ko-KR" altLang="en-US" sz="1400" b="1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자기주도학습 장려</a:t>
                    </a:r>
                    <a:endParaRPr lang="en-US" altLang="ko-KR" sz="14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F90D34FA-D0B9-4448-B402-3E8A59B34314}"/>
                    </a:ext>
                  </a:extLst>
                </p:cNvPr>
                <p:cNvGrpSpPr/>
                <p:nvPr/>
              </p:nvGrpSpPr>
              <p:grpSpPr>
                <a:xfrm>
                  <a:off x="7123043" y="4635083"/>
                  <a:ext cx="1044000" cy="1044000"/>
                  <a:chOff x="6979044" y="3208056"/>
                  <a:chExt cx="1188000" cy="1188000"/>
                </a:xfrm>
              </p:grpSpPr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id="{D498A317-8334-49B5-8D90-3A81560C0026}"/>
                      </a:ext>
                    </a:extLst>
                  </p:cNvPr>
                  <p:cNvSpPr/>
                  <p:nvPr/>
                </p:nvSpPr>
                <p:spPr>
                  <a:xfrm>
                    <a:off x="6979044" y="3208056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 cap="flat" cmpd="sng" algn="ctr">
                    <a:solidFill>
                      <a:srgbClr val="008FD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 defTabSz="912813">
                      <a:buFont typeface="-윤고딕130" pitchFamily="18" charset="-127"/>
                      <a:buNone/>
                    </a:pPr>
                    <a:endParaRPr lang="en-US" altLang="ko-KR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3159747D-8338-42E3-975F-1405BC8359DB}"/>
                      </a:ext>
                    </a:extLst>
                  </p:cNvPr>
                  <p:cNvSpPr/>
                  <p:nvPr/>
                </p:nvSpPr>
                <p:spPr>
                  <a:xfrm>
                    <a:off x="6997044" y="3626942"/>
                    <a:ext cx="1152000" cy="350229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lvl="0" algn="ctr" defTabSz="912813"/>
                    <a:r>
                      <a:rPr lang="ko-KR" altLang="en-US" sz="1400" b="1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anose="020B0503020000020004" pitchFamily="50" charset="-127"/>
                      </a:rPr>
                      <a:t>업무 혁신</a:t>
                    </a:r>
                    <a:endParaRPr lang="en-US" altLang="ko-KR" sz="14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endParaRPr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BF604612-4951-4AC0-8CC5-AC71B0B274BD}"/>
                    </a:ext>
                  </a:extLst>
                </p:cNvPr>
                <p:cNvGrpSpPr/>
                <p:nvPr/>
              </p:nvGrpSpPr>
              <p:grpSpPr>
                <a:xfrm>
                  <a:off x="7123043" y="3366640"/>
                  <a:ext cx="1044000" cy="1044000"/>
                  <a:chOff x="6979044" y="3208056"/>
                  <a:chExt cx="1188000" cy="1188000"/>
                </a:xfrm>
              </p:grpSpPr>
              <p:sp>
                <p:nvSpPr>
                  <p:cNvPr id="81" name="타원 80">
                    <a:extLst>
                      <a:ext uri="{FF2B5EF4-FFF2-40B4-BE49-F238E27FC236}">
                        <a16:creationId xmlns:a16="http://schemas.microsoft.com/office/drawing/2014/main" id="{1689EAF5-95C0-47A7-8DF9-83E081ABFC46}"/>
                      </a:ext>
                    </a:extLst>
                  </p:cNvPr>
                  <p:cNvSpPr/>
                  <p:nvPr/>
                </p:nvSpPr>
                <p:spPr>
                  <a:xfrm>
                    <a:off x="6979044" y="3208056"/>
                    <a:ext cx="1188000" cy="1188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 cap="flat" cmpd="sng" algn="ctr">
                    <a:solidFill>
                      <a:srgbClr val="008FD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0" tIns="0" rIns="0" bIns="0" anchor="ctr"/>
                  <a:lstStyle/>
                  <a:p>
                    <a:pPr algn="ctr" defTabSz="912813">
                      <a:buFont typeface="-윤고딕130" pitchFamily="18" charset="-127"/>
                      <a:buNone/>
                    </a:pPr>
                    <a:endParaRPr lang="en-US" altLang="ko-KR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FDF5474E-909C-4587-824F-74AECAE46BC5}"/>
                      </a:ext>
                    </a:extLst>
                  </p:cNvPr>
                  <p:cNvSpPr/>
                  <p:nvPr/>
                </p:nvSpPr>
                <p:spPr>
                  <a:xfrm>
                    <a:off x="6997044" y="3504363"/>
                    <a:ext cx="1152000" cy="595388"/>
                  </a:xfrm>
                  <a:prstGeom prst="rect">
                    <a:avLst/>
                  </a:prstGeom>
                </p:spPr>
                <p:txBody>
                  <a:bodyPr wrap="square" anchor="ctr">
                    <a:spAutoFit/>
                  </a:bodyPr>
                  <a:lstStyle/>
                  <a:p>
                    <a:pPr algn="ctr" defTabSz="912813"/>
                    <a:r>
                      <a:rPr lang="ko-KR" altLang="en-US" sz="1400" b="1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anose="020B0503020000020004" pitchFamily="50" charset="-127"/>
                      </a:rPr>
                      <a:t>서비스 </a:t>
                    </a:r>
                    <a:endParaRPr lang="en-US" altLang="ko-KR" sz="14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endParaRPr>
                  </a:p>
                  <a:p>
                    <a:pPr algn="ctr" defTabSz="912813"/>
                    <a:r>
                      <a:rPr lang="ko-KR" altLang="en-US" sz="1400" b="1" dirty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맑은 고딕" panose="020B0503020000020004" pitchFamily="50" charset="-127"/>
                      </a:rPr>
                      <a:t>활성화</a:t>
                    </a:r>
                    <a:endParaRPr lang="en-US" altLang="ko-KR" sz="1400" b="1" dirty="0">
                      <a:ln>
                        <a:solidFill>
                          <a:srgbClr val="4F81B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맑은 고딕" panose="020B0503020000020004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893537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9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6797734" y="2130701"/>
            <a:ext cx="4977724" cy="4747619"/>
            <a:chOff x="5400210" y="2130701"/>
            <a:chExt cx="4977724" cy="4747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482" y="3535340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210" y="2130701"/>
              <a:ext cx="2402672" cy="240267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C262E44-2FB6-42D0-8D7A-69F2F93E708C}"/>
              </a:ext>
            </a:extLst>
          </p:cNvPr>
          <p:cNvGrpSpPr/>
          <p:nvPr/>
        </p:nvGrpSpPr>
        <p:grpSpPr>
          <a:xfrm>
            <a:off x="397105" y="428333"/>
            <a:ext cx="1611805" cy="1609391"/>
            <a:chOff x="1886857" y="825341"/>
            <a:chExt cx="6398497" cy="638891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AB6304-6EDC-48C2-A7B2-85A41E35D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45" b="89805" l="9731" r="97006">
                          <a14:foregroundMark x1="32635" y1="28336" x2="32635" y2="28336"/>
                          <a14:foregroundMark x1="33832" y1="26837" x2="33832" y2="26837"/>
                          <a14:foregroundMark x1="39671" y1="27136" x2="39671" y2="27136"/>
                          <a14:foregroundMark x1="36976" y1="27886" x2="36976" y2="27886"/>
                          <a14:foregroundMark x1="36677" y1="28486" x2="36677" y2="28486"/>
                          <a14:foregroundMark x1="36826" y1="29985" x2="41916" y2="30885"/>
                          <a14:foregroundMark x1="51946" y1="31934" x2="32036" y2="33283"/>
                          <a14:foregroundMark x1="32036" y1="33283" x2="26497" y2="27886"/>
                          <a14:foregroundMark x1="26497" y1="27886" x2="33383" y2="23988"/>
                          <a14:foregroundMark x1="33383" y1="23988" x2="42365" y2="24738"/>
                          <a14:foregroundMark x1="42365" y1="24738" x2="48653" y2="29985"/>
                          <a14:foregroundMark x1="48653" y1="29985" x2="48952" y2="31634"/>
                          <a14:foregroundMark x1="56437" y1="57571" x2="40269" y2="60720"/>
                          <a14:foregroundMark x1="40269" y1="60720" x2="32036" y2="57271"/>
                          <a14:foregroundMark x1="32036" y1="57271" x2="28144" y2="50075"/>
                          <a14:foregroundMark x1="28144" y1="50075" x2="34431" y2="45277"/>
                          <a14:foregroundMark x1="34431" y1="45277" x2="45958" y2="46477"/>
                          <a14:foregroundMark x1="45958" y1="46477" x2="53293" y2="50225"/>
                          <a14:foregroundMark x1="53293" y1="50225" x2="49551" y2="55622"/>
                          <a14:foregroundMark x1="50000" y1="60420" x2="39970" y2="62219"/>
                          <a14:foregroundMark x1="39970" y1="62219" x2="33084" y2="59520"/>
                          <a14:foregroundMark x1="33084" y1="59520" x2="27994" y2="53073"/>
                          <a14:foregroundMark x1="27994" y1="53073" x2="33832" y2="45127"/>
                          <a14:foregroundMark x1="33832" y1="45127" x2="46257" y2="49775"/>
                          <a14:foregroundMark x1="46257" y1="49775" x2="42964" y2="58021"/>
                          <a14:foregroundMark x1="42964" y1="58021" x2="37275" y2="59670"/>
                          <a14:foregroundMark x1="35479" y1="62219" x2="26347" y2="59220"/>
                          <a14:foregroundMark x1="26347" y1="59220" x2="23353" y2="52024"/>
                          <a14:foregroundMark x1="23353" y1="52024" x2="28892" y2="46327"/>
                          <a14:foregroundMark x1="28892" y1="46327" x2="37126" y2="46627"/>
                          <a14:foregroundMark x1="37126" y1="46627" x2="43563" y2="52924"/>
                          <a14:foregroundMark x1="43563" y1="52924" x2="37575" y2="59370"/>
                          <a14:foregroundMark x1="37575" y1="59370" x2="34880" y2="60570"/>
                          <a14:foregroundMark x1="37725" y1="51724" x2="28593" y2="52174"/>
                          <a14:foregroundMark x1="28593" y1="52174" x2="38922" y2="55922"/>
                          <a14:foregroundMark x1="38922" y1="55922" x2="40719" y2="55022"/>
                          <a14:foregroundMark x1="26946" y1="53823" x2="25449" y2="50375"/>
                          <a14:foregroundMark x1="26946" y1="28186" x2="27994" y2="35082"/>
                          <a14:foregroundMark x1="19760" y1="27736" x2="19910" y2="35982"/>
                          <a14:foregroundMark x1="18713" y1="43178" x2="21856" y2="58921"/>
                          <a14:foregroundMark x1="89970" y1="72114" x2="93862" y2="73613"/>
                          <a14:foregroundMark x1="97006" y1="74813" x2="97006" y2="7481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6857" y="825341"/>
              <a:ext cx="6398497" cy="638891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7C05BEB-8A15-4CBA-AE09-9A0EC61AB11F}"/>
                </a:ext>
              </a:extLst>
            </p:cNvPr>
            <p:cNvSpPr/>
            <p:nvPr/>
          </p:nvSpPr>
          <p:spPr>
            <a:xfrm>
              <a:off x="2714172" y="1944914"/>
              <a:ext cx="2844800" cy="27577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C005966-C4CC-41C4-8117-CADEF2568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45" b="89805" l="9731" r="97006">
                          <a14:foregroundMark x1="32635" y1="28336" x2="32635" y2="28336"/>
                          <a14:foregroundMark x1="33832" y1="26837" x2="33832" y2="26837"/>
                          <a14:foregroundMark x1="39671" y1="27136" x2="39671" y2="27136"/>
                          <a14:foregroundMark x1="36976" y1="27886" x2="36976" y2="27886"/>
                          <a14:foregroundMark x1="36677" y1="28486" x2="36677" y2="28486"/>
                          <a14:foregroundMark x1="36826" y1="29985" x2="41916" y2="30885"/>
                          <a14:foregroundMark x1="51946" y1="31934" x2="32036" y2="33283"/>
                          <a14:foregroundMark x1="32036" y1="33283" x2="26497" y2="27886"/>
                          <a14:foregroundMark x1="26497" y1="27886" x2="33383" y2="23988"/>
                          <a14:foregroundMark x1="33383" y1="23988" x2="42365" y2="24738"/>
                          <a14:foregroundMark x1="42365" y1="24738" x2="48653" y2="29985"/>
                          <a14:foregroundMark x1="48653" y1="29985" x2="48952" y2="31634"/>
                          <a14:foregroundMark x1="56437" y1="57571" x2="40269" y2="60720"/>
                          <a14:foregroundMark x1="40269" y1="60720" x2="32036" y2="57271"/>
                          <a14:foregroundMark x1="32036" y1="57271" x2="28144" y2="50075"/>
                          <a14:foregroundMark x1="28144" y1="50075" x2="34431" y2="45277"/>
                          <a14:foregroundMark x1="34431" y1="45277" x2="45958" y2="46477"/>
                          <a14:foregroundMark x1="45958" y1="46477" x2="53293" y2="50225"/>
                          <a14:foregroundMark x1="53293" y1="50225" x2="49551" y2="55622"/>
                          <a14:foregroundMark x1="50000" y1="60420" x2="39970" y2="62219"/>
                          <a14:foregroundMark x1="39970" y1="62219" x2="33084" y2="59520"/>
                          <a14:foregroundMark x1="33084" y1="59520" x2="27994" y2="53073"/>
                          <a14:foregroundMark x1="27994" y1="53073" x2="33832" y2="45127"/>
                          <a14:foregroundMark x1="33832" y1="45127" x2="46257" y2="49775"/>
                          <a14:foregroundMark x1="46257" y1="49775" x2="42964" y2="58021"/>
                          <a14:foregroundMark x1="42964" y1="58021" x2="37275" y2="59670"/>
                          <a14:foregroundMark x1="35479" y1="62219" x2="26347" y2="59220"/>
                          <a14:foregroundMark x1="26347" y1="59220" x2="23353" y2="52024"/>
                          <a14:foregroundMark x1="23353" y1="52024" x2="28892" y2="46327"/>
                          <a14:foregroundMark x1="28892" y1="46327" x2="37126" y2="46627"/>
                          <a14:foregroundMark x1="37126" y1="46627" x2="43563" y2="52924"/>
                          <a14:foregroundMark x1="43563" y1="52924" x2="37575" y2="59370"/>
                          <a14:foregroundMark x1="37575" y1="59370" x2="34880" y2="60570"/>
                          <a14:foregroundMark x1="37725" y1="51724" x2="28593" y2="52174"/>
                          <a14:foregroundMark x1="28593" y1="52174" x2="38922" y2="55922"/>
                          <a14:foregroundMark x1="38922" y1="55922" x2="40719" y2="55022"/>
                          <a14:foregroundMark x1="26946" y1="53823" x2="25449" y2="50375"/>
                          <a14:foregroundMark x1="26946" y1="28186" x2="27994" y2="35082"/>
                          <a14:foregroundMark x1="19760" y1="27736" x2="19910" y2="35982"/>
                          <a14:foregroundMark x1="18713" y1="43178" x2="21856" y2="58921"/>
                          <a14:foregroundMark x1="89970" y1="72114" x2="93862" y2="73613"/>
                          <a14:foregroundMark x1="97006" y1="74813" x2="97006" y2="74813"/>
                        </a14:backgroundRemoval>
                      </a14:imgEffect>
                    </a14:imgLayer>
                  </a14:imgProps>
                </a:ext>
              </a:extLst>
            </a:blip>
            <a:srcRect l="13383" t="16161" r="43517" b="37949"/>
            <a:stretch/>
          </p:blipFill>
          <p:spPr>
            <a:xfrm>
              <a:off x="3091547" y="1770743"/>
              <a:ext cx="2757714" cy="293188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454A5BF-4041-4441-A716-95B5215FF8D6}"/>
              </a:ext>
            </a:extLst>
          </p:cNvPr>
          <p:cNvSpPr txBox="1"/>
          <p:nvPr/>
        </p:nvSpPr>
        <p:spPr>
          <a:xfrm>
            <a:off x="4666347" y="3738107"/>
            <a:ext cx="285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17BCE4-C669-4C3D-BA76-B3FF1C0EF4C6}"/>
              </a:ext>
            </a:extLst>
          </p:cNvPr>
          <p:cNvSpPr/>
          <p:nvPr/>
        </p:nvSpPr>
        <p:spPr>
          <a:xfrm>
            <a:off x="1322125" y="6109835"/>
            <a:ext cx="7593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문의 사항은 </a:t>
            </a:r>
            <a:r>
              <a:rPr lang="en-US" altLang="ko-KR" dirty="0"/>
              <a:t>qkrwjdwn7373@gmail.com</a:t>
            </a:r>
            <a:r>
              <a:rPr lang="ko-KR" altLang="en-US" dirty="0"/>
              <a:t>으로 부탁드립니다</a:t>
            </a:r>
            <a:r>
              <a:rPr lang="en-US" altLang="ko-KR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8372B1-DE25-4BC9-BC02-5B18BF3D78C6}"/>
              </a:ext>
            </a:extLst>
          </p:cNvPr>
          <p:cNvSpPr txBox="1"/>
          <p:nvPr/>
        </p:nvSpPr>
        <p:spPr>
          <a:xfrm>
            <a:off x="1168024" y="1796455"/>
            <a:ext cx="7393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SSAFY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작은 도서관 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SOLUTION: BOOK SSAFY</a:t>
            </a:r>
          </a:p>
        </p:txBody>
      </p:sp>
    </p:spTree>
    <p:extLst>
      <p:ext uri="{BB962C8B-B14F-4D97-AF65-F5344CB8AC3E}">
        <p14:creationId xmlns:p14="http://schemas.microsoft.com/office/powerpoint/2010/main" val="403656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117021" cy="6878320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85774" y="4428112"/>
            <a:ext cx="2562551" cy="2444092"/>
            <a:chOff x="5400210" y="2130701"/>
            <a:chExt cx="4977724" cy="4747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482" y="3535339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210" y="2130701"/>
              <a:ext cx="2402673" cy="240267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5" y="3535339"/>
              <a:ext cx="3342981" cy="33429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387019" y="2423414"/>
            <a:ext cx="3512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8400" y="3352324"/>
            <a:ext cx="2659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SSAFY </a:t>
            </a:r>
            <a:r>
              <a:rPr lang="ko-KR" altLang="en-US" sz="14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작은 도서관</a:t>
            </a:r>
            <a:endParaRPr lang="en-US" altLang="ko-KR" sz="1400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SOLUTION: BOOK SSAFY</a:t>
            </a:r>
            <a:endParaRPr lang="ko-KR" altLang="en-US" sz="1400" dirty="0">
              <a:solidFill>
                <a:schemeClr val="bg1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-94593" y="3246906"/>
            <a:ext cx="4910433" cy="242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61605" y="732069"/>
            <a:ext cx="544462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ko-KR" altLang="en-US" sz="3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en-US" altLang="ko-KR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57250" indent="-857250">
              <a:buFont typeface="+mj-lt"/>
              <a:buAutoNum type="romanUcPeriod"/>
            </a:pPr>
            <a:endParaRPr lang="en-US" altLang="ko-KR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57250" indent="-857250">
              <a:buFont typeface="+mj-lt"/>
              <a:buAutoNum type="romanUcPeriod"/>
            </a:pPr>
            <a:r>
              <a:rPr lang="en-US" altLang="ko-KR" sz="3400" dirty="0">
                <a:latin typeface="HY견고딕" panose="02030600000101010101" pitchFamily="18" charset="-127"/>
                <a:ea typeface="HY견고딕" panose="02030600000101010101" pitchFamily="18" charset="-127"/>
              </a:rPr>
              <a:t>BOOK SSAFY</a:t>
            </a:r>
          </a:p>
          <a:p>
            <a:pPr marL="857250" indent="-857250">
              <a:buFont typeface="+mj-lt"/>
              <a:buAutoNum type="romanUcPeriod"/>
            </a:pPr>
            <a:endParaRPr lang="en-US" altLang="ko-KR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57250" indent="-857250">
              <a:buFont typeface="+mj-lt"/>
              <a:buAutoNum type="romanUcPeriod"/>
            </a:pPr>
            <a:r>
              <a:rPr lang="ko-KR" altLang="en-US" sz="3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결과물</a:t>
            </a:r>
            <a:endParaRPr lang="en-US" altLang="ko-KR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57250" indent="-857250">
              <a:buFont typeface="+mj-lt"/>
              <a:buAutoNum type="romanUcPeriod"/>
            </a:pPr>
            <a:endParaRPr lang="en-US" altLang="ko-KR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57250" indent="-857250">
              <a:buFont typeface="+mj-lt"/>
              <a:buAutoNum type="romanUcPeriod"/>
            </a:pPr>
            <a:r>
              <a:rPr lang="ko-KR" altLang="en-US" sz="3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기대효과</a:t>
            </a:r>
            <a:endParaRPr lang="en-US" altLang="ko-KR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57250" indent="-857250">
              <a:buFont typeface="+mj-lt"/>
              <a:buAutoNum type="romanUcPeriod"/>
            </a:pPr>
            <a:endParaRPr lang="en-US" altLang="ko-KR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57250" indent="-857250">
              <a:buFont typeface="+mj-lt"/>
              <a:buAutoNum type="romanUcPeriod"/>
            </a:pPr>
            <a:r>
              <a:rPr lang="ko-KR" altLang="en-US" sz="3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시연</a:t>
            </a:r>
            <a:endParaRPr lang="en-US" altLang="ko-KR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857250" indent="-857250">
              <a:buFont typeface="+mj-lt"/>
              <a:buAutoNum type="romanUcPeriod"/>
            </a:pPr>
            <a:endParaRPr lang="en-US" altLang="ko-KR" sz="3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0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711668"/>
            <a:ext cx="12192000" cy="4166651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7427496" y="3767036"/>
            <a:ext cx="3262079" cy="3111283"/>
            <a:chOff x="5400210" y="2130701"/>
            <a:chExt cx="4977724" cy="4747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482" y="3535340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210" y="2130701"/>
              <a:ext cx="2402672" cy="240267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815548" y="908027"/>
            <a:ext cx="6096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Ⅰ</a:t>
            </a:r>
            <a:r>
              <a:rPr lang="en-US" altLang="ko-KR" sz="4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495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0" y="727671"/>
            <a:ext cx="1815548" cy="0"/>
          </a:xfrm>
          <a:prstGeom prst="line">
            <a:avLst/>
          </a:prstGeom>
          <a:ln w="76200">
            <a:solidFill>
              <a:srgbClr val="789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5520" y="920266"/>
            <a:ext cx="35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</a:t>
            </a:r>
            <a:endParaRPr lang="ko-KR" altLang="en-US" sz="1400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95E4E-849C-4EAD-9C44-60FA5BBBB6D0}"/>
              </a:ext>
            </a:extLst>
          </p:cNvPr>
          <p:cNvSpPr txBox="1"/>
          <p:nvPr/>
        </p:nvSpPr>
        <p:spPr>
          <a:xfrm>
            <a:off x="1815548" y="3090964"/>
            <a:ext cx="7709162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SSAFY</a:t>
            </a:r>
            <a:r>
              <a:rPr lang="ko-KR" altLang="en-US" sz="2400" dirty="0">
                <a:solidFill>
                  <a:schemeClr val="bg1"/>
                </a:solidFill>
              </a:rPr>
              <a:t>는 각 교육장에 작은 도서관을 두어 교육생들의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자기주도학습을 장려하고 있습니다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작은 도서관의 가치는 무엇일까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F504D3-7A4A-474B-81AA-12073DD41C36}"/>
              </a:ext>
            </a:extLst>
          </p:cNvPr>
          <p:cNvGrpSpPr/>
          <p:nvPr/>
        </p:nvGrpSpPr>
        <p:grpSpPr>
          <a:xfrm>
            <a:off x="1732313" y="1697979"/>
            <a:ext cx="4680349" cy="461665"/>
            <a:chOff x="1732313" y="1697979"/>
            <a:chExt cx="4680349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2135910" y="1697979"/>
              <a:ext cx="427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자기 주도학습 장려</a:t>
              </a:r>
              <a:endParaRPr lang="ko-KR" altLang="en-US" sz="12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CD707E-D02B-43FA-8C5C-213D0A7D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1807864"/>
              <a:ext cx="409632" cy="28579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E0A7FA-913B-493F-B21F-44CEFFB80B7C}"/>
              </a:ext>
            </a:extLst>
          </p:cNvPr>
          <p:cNvSpPr txBox="1"/>
          <p:nvPr/>
        </p:nvSpPr>
        <p:spPr>
          <a:xfrm>
            <a:off x="2632479" y="2689834"/>
            <a:ext cx="6219972" cy="204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다양한 도서를 통해 필요한 정보를 제공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1</a:t>
            </a:r>
            <a:r>
              <a:rPr lang="ko-KR" altLang="en-US" dirty="0"/>
              <a:t>학기 교육과정에서 배운 내용을 보충하거나 심화 가능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2</a:t>
            </a:r>
            <a:r>
              <a:rPr lang="ko-KR" altLang="en-US" dirty="0"/>
              <a:t>학기 프로젝트과정에서 프로젝트를 보완 및 심화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4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F99A40-25D3-4918-AFC0-59033F326482}"/>
              </a:ext>
            </a:extLst>
          </p:cNvPr>
          <p:cNvGrpSpPr/>
          <p:nvPr/>
        </p:nvGrpSpPr>
        <p:grpSpPr>
          <a:xfrm>
            <a:off x="1732313" y="1526529"/>
            <a:ext cx="4680349" cy="395675"/>
            <a:chOff x="1732313" y="1697979"/>
            <a:chExt cx="4680349" cy="3956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90A9E5-ECD9-449A-B1DA-E1E1C36F960B}"/>
                </a:ext>
              </a:extLst>
            </p:cNvPr>
            <p:cNvSpPr txBox="1"/>
            <p:nvPr/>
          </p:nvSpPr>
          <p:spPr>
            <a:xfrm>
              <a:off x="2135910" y="1697979"/>
              <a:ext cx="4276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SSAFY </a:t>
              </a:r>
              <a:r>
                <a:rPr lang="ko-KR" altLang="en-US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작은 도서관</a:t>
              </a:r>
              <a:endParaRPr lang="ko-KR" altLang="en-US" sz="105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3F55355-A764-4688-B11B-7E2514D9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1807864"/>
              <a:ext cx="409632" cy="2857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734A90-FFBC-4D40-842E-FD191A12369B}"/>
              </a:ext>
            </a:extLst>
          </p:cNvPr>
          <p:cNvSpPr txBox="1"/>
          <p:nvPr/>
        </p:nvSpPr>
        <p:spPr>
          <a:xfrm>
            <a:off x="2135910" y="2097468"/>
            <a:ext cx="7359707" cy="3288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전국 교육장에 작은 도서관을 배치하여 운영 중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교육생들은 대여 및 반납을 통해 해당 서비스를 사용 중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현재</a:t>
            </a:r>
            <a:r>
              <a:rPr lang="en-US" altLang="ko-KR" sz="1200" dirty="0"/>
              <a:t>, </a:t>
            </a:r>
            <a:r>
              <a:rPr lang="ko-KR" altLang="en-US" sz="1200" dirty="0"/>
              <a:t>오프라인 기반으로 서비스가 제공 되고 있음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613B8"/>
                </a:solidFill>
              </a:rPr>
              <a:t>교육생</a:t>
            </a:r>
            <a:endParaRPr lang="en-US" altLang="ko-KR" sz="1600" dirty="0">
              <a:solidFill>
                <a:srgbClr val="5613B8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chemeClr val="accent1"/>
                </a:solidFill>
              </a:rPr>
              <a:t>교육생</a:t>
            </a:r>
            <a:r>
              <a:rPr lang="ko-KR" altLang="en-US" sz="1200" dirty="0"/>
              <a:t>들은 대여 및 반납 시</a:t>
            </a:r>
            <a:r>
              <a:rPr lang="en-US" altLang="ko-KR" sz="1200" dirty="0"/>
              <a:t>, </a:t>
            </a:r>
            <a:r>
              <a:rPr lang="ko-KR" altLang="en-US" sz="1200" dirty="0"/>
              <a:t>대장에 작성하여 서비스 이용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도서 신청시에도 양식에 맞춰 작성하여 신청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613B8"/>
                </a:solidFill>
              </a:rPr>
              <a:t>관리자</a:t>
            </a:r>
            <a:endParaRPr lang="en-US" altLang="ko-KR" sz="1600" dirty="0">
              <a:solidFill>
                <a:srgbClr val="5613B8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chemeClr val="accent1"/>
                </a:solidFill>
              </a:rPr>
              <a:t>관리자</a:t>
            </a:r>
            <a:r>
              <a:rPr lang="ko-KR" altLang="en-US" sz="1200" dirty="0"/>
              <a:t>들은 대장을 통해 도서를 관리</a:t>
            </a:r>
            <a:r>
              <a:rPr lang="en-US" altLang="ko-KR" sz="1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또한</a:t>
            </a:r>
            <a:r>
              <a:rPr lang="en-US" altLang="ko-KR" sz="1200" dirty="0"/>
              <a:t>, </a:t>
            </a:r>
            <a:r>
              <a:rPr lang="ko-KR" altLang="en-US" sz="1200" dirty="0"/>
              <a:t>신청서를 기반으로 신청도서를 관리</a:t>
            </a:r>
            <a:r>
              <a:rPr lang="en-US" altLang="ko-KR" sz="1200" dirty="0"/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38FC3C2-37E5-4193-BBC8-575CE807F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856" y="1706952"/>
            <a:ext cx="1361312" cy="1805348"/>
          </a:xfrm>
          <a:prstGeom prst="rect">
            <a:avLst/>
          </a:prstGeom>
        </p:spPr>
      </p:pic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748172E5-82BC-40CF-9FC8-2046AAFE1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833721"/>
              </p:ext>
            </p:extLst>
          </p:nvPr>
        </p:nvGraphicFramePr>
        <p:xfrm>
          <a:off x="9245970" y="1706952"/>
          <a:ext cx="1678067" cy="182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146">
                  <a:extLst>
                    <a:ext uri="{9D8B030D-6E8A-4147-A177-3AD203B41FA5}">
                      <a16:colId xmlns:a16="http://schemas.microsoft.com/office/drawing/2014/main" val="1364447365"/>
                    </a:ext>
                  </a:extLst>
                </a:gridCol>
                <a:gridCol w="1020921">
                  <a:extLst>
                    <a:ext uri="{9D8B030D-6E8A-4147-A177-3AD203B41FA5}">
                      <a16:colId xmlns:a16="http://schemas.microsoft.com/office/drawing/2014/main" val="2120845768"/>
                    </a:ext>
                  </a:extLst>
                </a:gridCol>
              </a:tblGrid>
              <a:tr h="30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수량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권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636972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983765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218746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673362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광주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494388"/>
                  </a:ext>
                </a:extLst>
              </a:tr>
              <a:tr h="30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전국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289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1097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6184D13-FCCF-466E-92AD-EBA429696B05}"/>
              </a:ext>
            </a:extLst>
          </p:cNvPr>
          <p:cNvSpPr txBox="1"/>
          <p:nvPr/>
        </p:nvSpPr>
        <p:spPr>
          <a:xfrm>
            <a:off x="6677282" y="3661598"/>
            <a:ext cx="23503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그림 </a:t>
            </a:r>
            <a:r>
              <a:rPr lang="en-US" altLang="ko-KR" sz="1100" dirty="0"/>
              <a:t>1 </a:t>
            </a:r>
            <a:r>
              <a:rPr lang="ko-KR" altLang="en-US" sz="1100" dirty="0"/>
              <a:t>대전 </a:t>
            </a:r>
            <a:r>
              <a:rPr lang="en-US" altLang="ko-KR" sz="1100" dirty="0"/>
              <a:t>101</a:t>
            </a:r>
            <a:r>
              <a:rPr lang="ko-KR" altLang="en-US" sz="1100" dirty="0"/>
              <a:t>호 작은 도서관</a:t>
            </a:r>
            <a:r>
              <a:rPr lang="en-US" altLang="ko-KR" sz="1100" dirty="0"/>
              <a:t>&gt;</a:t>
            </a:r>
            <a:endParaRPr lang="ko-KR" altLang="en-US" sz="11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4443CD-3D1F-47D5-ADA5-BF6DD8B38F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268" t="15061" b="68154"/>
          <a:stretch/>
        </p:blipFill>
        <p:spPr>
          <a:xfrm>
            <a:off x="6826505" y="4270903"/>
            <a:ext cx="1844014" cy="13805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594984-2415-435A-9DEC-5FAD589E295C}"/>
              </a:ext>
            </a:extLst>
          </p:cNvPr>
          <p:cNvSpPr txBox="1"/>
          <p:nvPr/>
        </p:nvSpPr>
        <p:spPr>
          <a:xfrm>
            <a:off x="6614813" y="5697163"/>
            <a:ext cx="22477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&lt;</a:t>
            </a:r>
            <a:r>
              <a:rPr lang="ko-KR" altLang="en-US" sz="800" dirty="0"/>
              <a:t>그림 </a:t>
            </a:r>
            <a:r>
              <a:rPr lang="en-US" altLang="ko-KR" sz="800" dirty="0"/>
              <a:t>2 </a:t>
            </a:r>
            <a:r>
              <a:rPr lang="ko-KR" altLang="en-US" sz="800" dirty="0"/>
              <a:t>대전 </a:t>
            </a:r>
            <a:r>
              <a:rPr lang="en-US" altLang="ko-KR" sz="800" dirty="0"/>
              <a:t>101</a:t>
            </a:r>
            <a:r>
              <a:rPr lang="ko-KR" altLang="en-US" sz="800" dirty="0"/>
              <a:t>호 작은 도서관 대여 대장</a:t>
            </a:r>
            <a:r>
              <a:rPr lang="en-US" altLang="ko-KR" sz="800" dirty="0"/>
              <a:t>&gt;</a:t>
            </a:r>
            <a:endParaRPr lang="ko-KR" altLang="en-US" sz="8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D5B69E7-02CE-4993-8D03-949E68F6282C}"/>
              </a:ext>
            </a:extLst>
          </p:cNvPr>
          <p:cNvGrpSpPr/>
          <p:nvPr/>
        </p:nvGrpSpPr>
        <p:grpSpPr>
          <a:xfrm>
            <a:off x="8975385" y="4270903"/>
            <a:ext cx="2398058" cy="1285740"/>
            <a:chOff x="5547120" y="3196506"/>
            <a:chExt cx="4170935" cy="217661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1155CFC-DD7A-4132-8F5B-704E1B96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47120" y="4320988"/>
              <a:ext cx="4170935" cy="105212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B6793B7-552E-4C15-8AFA-ACD5DB24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120" y="3196506"/>
              <a:ext cx="4170935" cy="128538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EC37051-D35E-49EC-865C-E65D033E2DD5}"/>
              </a:ext>
            </a:extLst>
          </p:cNvPr>
          <p:cNvSpPr txBox="1"/>
          <p:nvPr/>
        </p:nvSpPr>
        <p:spPr>
          <a:xfrm>
            <a:off x="8966300" y="5681896"/>
            <a:ext cx="2605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&lt;</a:t>
            </a:r>
            <a:r>
              <a:rPr lang="ko-KR" altLang="en-US" sz="900" dirty="0"/>
              <a:t>그림 </a:t>
            </a:r>
            <a:r>
              <a:rPr lang="en-US" altLang="ko-KR" sz="900" dirty="0"/>
              <a:t>3 SSAFY</a:t>
            </a:r>
            <a:r>
              <a:rPr lang="ko-KR" altLang="en-US" sz="900" dirty="0"/>
              <a:t> 작은 도서관 도서신청 양식</a:t>
            </a:r>
            <a:r>
              <a:rPr lang="en-US" altLang="ko-KR" sz="900" dirty="0"/>
              <a:t>&gt;</a:t>
            </a:r>
            <a:endParaRPr lang="ko-KR" alt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23EF1B-DA7A-477C-BABA-370C48079483}"/>
              </a:ext>
            </a:extLst>
          </p:cNvPr>
          <p:cNvSpPr txBox="1"/>
          <p:nvPr/>
        </p:nvSpPr>
        <p:spPr>
          <a:xfrm>
            <a:off x="9193786" y="3661598"/>
            <a:ext cx="1805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표 </a:t>
            </a:r>
            <a:r>
              <a:rPr lang="en-US" altLang="ko-KR" sz="1000" dirty="0"/>
              <a:t>1 </a:t>
            </a:r>
            <a:r>
              <a:rPr lang="ko-KR" altLang="en-US" sz="1000" dirty="0"/>
              <a:t>전국 도서 수량 현황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4984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F99A40-25D3-4918-AFC0-59033F326482}"/>
              </a:ext>
            </a:extLst>
          </p:cNvPr>
          <p:cNvGrpSpPr/>
          <p:nvPr/>
        </p:nvGrpSpPr>
        <p:grpSpPr>
          <a:xfrm>
            <a:off x="1732313" y="1697979"/>
            <a:ext cx="4680349" cy="461665"/>
            <a:chOff x="1732313" y="1697979"/>
            <a:chExt cx="4680349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90A9E5-ECD9-449A-B1DA-E1E1C36F960B}"/>
                </a:ext>
              </a:extLst>
            </p:cNvPr>
            <p:cNvSpPr txBox="1"/>
            <p:nvPr/>
          </p:nvSpPr>
          <p:spPr>
            <a:xfrm>
              <a:off x="2135910" y="1697979"/>
              <a:ext cx="427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오프라인 서비스의 한계</a:t>
              </a:r>
              <a:endParaRPr lang="en-US" altLang="ko-KR" sz="24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3F55355-A764-4688-B11B-7E2514D9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1807864"/>
              <a:ext cx="409632" cy="28579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4734A90-FFBC-4D40-842E-FD191A12369B}"/>
              </a:ext>
            </a:extLst>
          </p:cNvPr>
          <p:cNvSpPr txBox="1"/>
          <p:nvPr/>
        </p:nvSpPr>
        <p:spPr>
          <a:xfrm>
            <a:off x="1937129" y="2770026"/>
            <a:ext cx="8964313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교육생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직접 확인해야 도서현황 파악 가능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복잡한 대여 및 반납 절차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관리자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관리의 투명성 및 정확성을 보장할 수 없음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이로 인해</a:t>
            </a:r>
            <a:r>
              <a:rPr lang="en-US" altLang="ko-KR" dirty="0"/>
              <a:t>, </a:t>
            </a:r>
            <a:r>
              <a:rPr lang="ko-KR" altLang="en-US" dirty="0"/>
              <a:t>도서의 분실</a:t>
            </a:r>
            <a:r>
              <a:rPr lang="en-US" altLang="ko-KR" dirty="0"/>
              <a:t>, </a:t>
            </a:r>
            <a:r>
              <a:rPr lang="ko-KR" altLang="en-US" dirty="0"/>
              <a:t>파손</a:t>
            </a:r>
            <a:r>
              <a:rPr lang="en-US" altLang="ko-KR" dirty="0"/>
              <a:t>, </a:t>
            </a:r>
            <a:r>
              <a:rPr lang="ko-KR" altLang="en-US" dirty="0"/>
              <a:t>지속적인 점유 등 부정적인 상황에 대응이 어려우며</a:t>
            </a:r>
            <a:r>
              <a:rPr lang="en-US" altLang="ko-KR" dirty="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나아가</a:t>
            </a:r>
            <a:r>
              <a:rPr lang="en-US" altLang="ko-KR" dirty="0"/>
              <a:t>, </a:t>
            </a:r>
            <a:r>
              <a:rPr lang="ko-KR" altLang="en-US" dirty="0"/>
              <a:t>인기 도서 파악 등 교육생의 니즈를 고려한 서비스 개선이 어려움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1C9510-739E-4E41-863B-9A25885E5B15}"/>
              </a:ext>
            </a:extLst>
          </p:cNvPr>
          <p:cNvSpPr/>
          <p:nvPr/>
        </p:nvSpPr>
        <p:spPr>
          <a:xfrm>
            <a:off x="1732313" y="2392213"/>
            <a:ext cx="9619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613B8"/>
                </a:solidFill>
              </a:rPr>
              <a:t>도서현황의 실시간 파악이 불가하여</a:t>
            </a:r>
            <a:r>
              <a:rPr lang="en-US" altLang="ko-KR" dirty="0">
                <a:solidFill>
                  <a:srgbClr val="5613B8"/>
                </a:solidFill>
              </a:rPr>
              <a:t>, </a:t>
            </a:r>
            <a:r>
              <a:rPr lang="ko-KR" altLang="en-US" dirty="0">
                <a:solidFill>
                  <a:srgbClr val="5613B8"/>
                </a:solidFill>
              </a:rPr>
              <a:t>작은 도서관의 활성화 및 관리가 어려움</a:t>
            </a:r>
            <a:r>
              <a:rPr lang="en-US" altLang="ko-KR" dirty="0">
                <a:solidFill>
                  <a:srgbClr val="5613B8"/>
                </a:solidFill>
              </a:rPr>
              <a:t>.</a:t>
            </a:r>
            <a:endParaRPr lang="ko-KR" altLang="en-US" dirty="0">
              <a:solidFill>
                <a:srgbClr val="5613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90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711668"/>
            <a:ext cx="12192000" cy="4166651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7427496" y="3767036"/>
            <a:ext cx="3262079" cy="3111283"/>
            <a:chOff x="5400210" y="2130701"/>
            <a:chExt cx="4977724" cy="4747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6482" y="3535340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210" y="2130701"/>
              <a:ext cx="2402672" cy="240267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815548" y="908027"/>
            <a:ext cx="60960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r>
              <a:rPr lang="en-US" altLang="ko-KR" sz="4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SOLUTION:</a:t>
            </a:r>
          </a:p>
          <a:p>
            <a:r>
              <a:rPr lang="en-US" altLang="ko-KR" sz="4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BOOK SSAFY</a:t>
            </a:r>
          </a:p>
          <a:p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디자인 컨셉과 주요기능을 중심으로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495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0" y="727671"/>
            <a:ext cx="1815548" cy="0"/>
          </a:xfrm>
          <a:prstGeom prst="line">
            <a:avLst/>
          </a:prstGeom>
          <a:ln w="76200">
            <a:solidFill>
              <a:srgbClr val="7899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5520" y="920266"/>
            <a:ext cx="3512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</a:t>
            </a:r>
            <a:endParaRPr lang="ko-KR" altLang="en-US" sz="1400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95E4E-849C-4EAD-9C44-60FA5BBBB6D0}"/>
              </a:ext>
            </a:extLst>
          </p:cNvPr>
          <p:cNvSpPr txBox="1"/>
          <p:nvPr/>
        </p:nvSpPr>
        <p:spPr>
          <a:xfrm>
            <a:off x="1815548" y="3090964"/>
            <a:ext cx="9850774" cy="168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BOOK SSAFY</a:t>
            </a:r>
            <a:r>
              <a:rPr lang="ko-KR" altLang="en-US" sz="2400" dirty="0">
                <a:solidFill>
                  <a:schemeClr val="bg1"/>
                </a:solidFill>
              </a:rPr>
              <a:t>는 </a:t>
            </a:r>
            <a:r>
              <a:rPr lang="en-US" altLang="ko-KR" sz="2400" dirty="0">
                <a:solidFill>
                  <a:schemeClr val="bg1"/>
                </a:solidFill>
              </a:rPr>
              <a:t>SSAFY </a:t>
            </a:r>
            <a:r>
              <a:rPr lang="ko-KR" altLang="en-US" sz="2400" dirty="0">
                <a:solidFill>
                  <a:schemeClr val="bg1"/>
                </a:solidFill>
              </a:rPr>
              <a:t>작은 도서관을 온라인 서비스화 하는 것이며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오프라인 서비스의 한계를 극복하여 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교육생들의 자기 주도학습 장려 및 관리의 업무 개선을 목표로 합니다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3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213019" cy="6878319"/>
          </a:xfrm>
          <a:prstGeom prst="rect">
            <a:avLst/>
          </a:prstGeom>
          <a:solidFill>
            <a:srgbClr val="789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67248" y="-49812"/>
            <a:ext cx="5979636" cy="1542283"/>
            <a:chOff x="-4860876" y="3268046"/>
            <a:chExt cx="13997512" cy="36102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212" y="3999444"/>
              <a:ext cx="1711452" cy="17114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0876" y="3268046"/>
              <a:ext cx="2402671" cy="24026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 tran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656" y="3535340"/>
              <a:ext cx="3342980" cy="334298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89104" y="527288"/>
            <a:ext cx="776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PROJECT GOAL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510016-1CDE-4C74-B868-88CE9DAC4282}"/>
              </a:ext>
            </a:extLst>
          </p:cNvPr>
          <p:cNvGrpSpPr/>
          <p:nvPr/>
        </p:nvGrpSpPr>
        <p:grpSpPr>
          <a:xfrm>
            <a:off x="828822" y="1394087"/>
            <a:ext cx="11396504" cy="5484232"/>
            <a:chOff x="828822" y="1394087"/>
            <a:chExt cx="11396504" cy="548423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A0EC5B-9D8C-479D-BED1-11530E2CC196}"/>
                </a:ext>
              </a:extLst>
            </p:cNvPr>
            <p:cNvSpPr/>
            <p:nvPr/>
          </p:nvSpPr>
          <p:spPr>
            <a:xfrm>
              <a:off x="1556135" y="2155179"/>
              <a:ext cx="10656884" cy="47231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CEB0CC54-1A5E-47FE-B0C8-F2D55ED77514}"/>
                </a:ext>
              </a:extLst>
            </p:cNvPr>
            <p:cNvSpPr/>
            <p:nvPr/>
          </p:nvSpPr>
          <p:spPr>
            <a:xfrm>
              <a:off x="11464686" y="1394087"/>
              <a:ext cx="760640" cy="761092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742F0811-7119-4396-998A-B21F686B653D}"/>
                </a:ext>
              </a:extLst>
            </p:cNvPr>
            <p:cNvSpPr/>
            <p:nvPr/>
          </p:nvSpPr>
          <p:spPr>
            <a:xfrm rot="10800000">
              <a:off x="828822" y="6144381"/>
              <a:ext cx="727312" cy="733938"/>
            </a:xfrm>
            <a:prstGeom prst="rtTriangl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/>
          <p:cNvSpPr/>
          <p:nvPr/>
        </p:nvSpPr>
        <p:spPr>
          <a:xfrm>
            <a:off x="620110" y="1168914"/>
            <a:ext cx="10844578" cy="4969128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45970" y="6508987"/>
            <a:ext cx="2067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99E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 DEVENGERS</a:t>
            </a:r>
            <a:endParaRPr lang="ko-KR" altLang="en-US" dirty="0">
              <a:solidFill>
                <a:srgbClr val="7899E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F99A40-25D3-4918-AFC0-59033F326482}"/>
              </a:ext>
            </a:extLst>
          </p:cNvPr>
          <p:cNvGrpSpPr/>
          <p:nvPr/>
        </p:nvGrpSpPr>
        <p:grpSpPr>
          <a:xfrm>
            <a:off x="1732313" y="1697979"/>
            <a:ext cx="4680349" cy="461665"/>
            <a:chOff x="1732313" y="1697979"/>
            <a:chExt cx="4680349" cy="4616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90A9E5-ECD9-449A-B1DA-E1E1C36F960B}"/>
                </a:ext>
              </a:extLst>
            </p:cNvPr>
            <p:cNvSpPr txBox="1"/>
            <p:nvPr/>
          </p:nvSpPr>
          <p:spPr>
            <a:xfrm>
              <a:off x="2135910" y="1697979"/>
              <a:ext cx="4276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rgbClr val="5613B8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목표</a:t>
              </a:r>
              <a:endParaRPr lang="ko-KR" altLang="en-US" sz="1200" dirty="0">
                <a:solidFill>
                  <a:srgbClr val="5613B8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3F55355-A764-4688-B11B-7E2514D9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313" y="1807864"/>
              <a:ext cx="409632" cy="285790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E7DAF7-EB9A-42B0-81E7-C941DCB9CAD8}"/>
              </a:ext>
            </a:extLst>
          </p:cNvPr>
          <p:cNvSpPr/>
          <p:nvPr/>
        </p:nvSpPr>
        <p:spPr>
          <a:xfrm>
            <a:off x="2139875" y="2361351"/>
            <a:ext cx="8288141" cy="874486"/>
          </a:xfrm>
          <a:prstGeom prst="roundRect">
            <a:avLst>
              <a:gd name="adj" fmla="val 8466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2413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SSAFY </a:t>
            </a:r>
            <a:r>
              <a:rPr lang="ko-KR" altLang="en-US" sz="2800" dirty="0"/>
              <a:t>교육생들의 자기주도학습 장려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B89F7E6-8E0C-4E1A-9705-51E2797B4C1C}"/>
              </a:ext>
            </a:extLst>
          </p:cNvPr>
          <p:cNvSpPr/>
          <p:nvPr/>
        </p:nvSpPr>
        <p:spPr>
          <a:xfrm>
            <a:off x="2139875" y="3445088"/>
            <a:ext cx="8288141" cy="874486"/>
          </a:xfrm>
          <a:prstGeom prst="roundRect">
            <a:avLst>
              <a:gd name="adj" fmla="val 846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  <a:effectLst>
            <a:outerShdw blurRad="2413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온라인 서비스화로 작은 도서관 활성화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7EF4CCA-BFDB-42C6-BBD1-37C7EEB19F74}"/>
              </a:ext>
            </a:extLst>
          </p:cNvPr>
          <p:cNvSpPr/>
          <p:nvPr/>
        </p:nvSpPr>
        <p:spPr>
          <a:xfrm>
            <a:off x="2139874" y="4529615"/>
            <a:ext cx="8288141" cy="874486"/>
          </a:xfrm>
          <a:prstGeom prst="roundRect">
            <a:avLst>
              <a:gd name="adj" fmla="val 8466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  <a:effectLst>
            <a:outerShdw blurRad="2413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온라인 서비스화로 관리자의 업무 혁신</a:t>
            </a:r>
          </a:p>
        </p:txBody>
      </p:sp>
    </p:spTree>
    <p:extLst>
      <p:ext uri="{BB962C8B-B14F-4D97-AF65-F5344CB8AC3E}">
        <p14:creationId xmlns:p14="http://schemas.microsoft.com/office/powerpoint/2010/main" val="3717170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2514</Words>
  <Application>Microsoft Office PowerPoint</Application>
  <PresentationFormat>와이드스크린</PresentationFormat>
  <Paragraphs>347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HY견고딕</vt:lpstr>
      <vt:lpstr>HY목각파임B</vt:lpstr>
      <vt:lpstr>맑은 고딕</vt:lpstr>
      <vt:lpstr>-윤고딕130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son kyeongsoo</cp:lastModifiedBy>
  <cp:revision>113</cp:revision>
  <dcterms:created xsi:type="dcterms:W3CDTF">2020-02-20T06:40:18Z</dcterms:created>
  <dcterms:modified xsi:type="dcterms:W3CDTF">2020-03-02T14:56:37Z</dcterms:modified>
</cp:coreProperties>
</file>